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 Light" charset="1" panose="020B0306030504020204"/>
      <p:regular r:id="rId12"/>
    </p:embeddedFont>
    <p:embeddedFont>
      <p:font typeface="Open Sans Light Bold" charset="1" panose="020B0806030504020204"/>
      <p:regular r:id="rId13"/>
    </p:embeddedFont>
    <p:embeddedFont>
      <p:font typeface="Open Sans Light Italics" charset="1" panose="020B0306030504020204"/>
      <p:regular r:id="rId14"/>
    </p:embeddedFont>
    <p:embeddedFont>
      <p:font typeface="Open Sans Light Bold Italics" charset="1" panose="020B0806030504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Relationship Id="rId3" Target="../media/image37.pn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9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4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7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12" Target="../media/image22.png" Type="http://schemas.openxmlformats.org/officeDocument/2006/relationships/image"/><Relationship Id="rId13" Target="../media/image2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21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media/image28.png" Type="http://schemas.openxmlformats.org/officeDocument/2006/relationships/image"/><Relationship Id="rId15" Target="../media/image29.png" Type="http://schemas.openxmlformats.org/officeDocument/2006/relationships/image"/><Relationship Id="rId16" Target="../media/image30.svg" Type="http://schemas.openxmlformats.org/officeDocument/2006/relationships/image"/><Relationship Id="rId17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8.pn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26633" y="-5468306"/>
            <a:ext cx="12906806" cy="12906806"/>
          </a:xfrm>
          <a:custGeom>
            <a:avLst/>
            <a:gdLst/>
            <a:ahLst/>
            <a:cxnLst/>
            <a:rect r="r" b="b" t="t" l="l"/>
            <a:pathLst>
              <a:path h="12906806" w="12906806">
                <a:moveTo>
                  <a:pt x="0" y="0"/>
                </a:moveTo>
                <a:lnTo>
                  <a:pt x="12906806" y="0"/>
                </a:lnTo>
                <a:lnTo>
                  <a:pt x="12906806" y="12906807"/>
                </a:lnTo>
                <a:lnTo>
                  <a:pt x="0" y="12906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81574">
            <a:off x="9849516" y="2766381"/>
            <a:ext cx="15975639" cy="12983837"/>
          </a:xfrm>
          <a:custGeom>
            <a:avLst/>
            <a:gdLst/>
            <a:ahLst/>
            <a:cxnLst/>
            <a:rect r="r" b="b" t="t" l="l"/>
            <a:pathLst>
              <a:path h="12983837" w="15975639">
                <a:moveTo>
                  <a:pt x="0" y="0"/>
                </a:moveTo>
                <a:lnTo>
                  <a:pt x="15975638" y="0"/>
                </a:lnTo>
                <a:lnTo>
                  <a:pt x="15975638" y="12983838"/>
                </a:lnTo>
                <a:lnTo>
                  <a:pt x="0" y="129838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10408">
            <a:off x="5790927" y="6206892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0" y="7725670"/>
            <a:ext cx="11911084" cy="2598782"/>
          </a:xfrm>
          <a:custGeom>
            <a:avLst/>
            <a:gdLst/>
            <a:ahLst/>
            <a:cxnLst/>
            <a:rect r="r" b="b" t="t" l="l"/>
            <a:pathLst>
              <a:path h="2598782" w="11911084">
                <a:moveTo>
                  <a:pt x="11911084" y="0"/>
                </a:moveTo>
                <a:lnTo>
                  <a:pt x="0" y="0"/>
                </a:lnTo>
                <a:lnTo>
                  <a:pt x="0" y="2598782"/>
                </a:lnTo>
                <a:lnTo>
                  <a:pt x="11911084" y="2598782"/>
                </a:lnTo>
                <a:lnTo>
                  <a:pt x="1191108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0648" y="348707"/>
            <a:ext cx="1996183" cy="1975390"/>
          </a:xfrm>
          <a:custGeom>
            <a:avLst/>
            <a:gdLst/>
            <a:ahLst/>
            <a:cxnLst/>
            <a:rect r="r" b="b" t="t" l="l"/>
            <a:pathLst>
              <a:path h="1975390" w="1996183">
                <a:moveTo>
                  <a:pt x="0" y="0"/>
                </a:moveTo>
                <a:lnTo>
                  <a:pt x="1996183" y="0"/>
                </a:lnTo>
                <a:lnTo>
                  <a:pt x="1996183" y="1975390"/>
                </a:lnTo>
                <a:lnTo>
                  <a:pt x="0" y="19753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16532" y="4138917"/>
            <a:ext cx="7627468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Classic Bold"/>
              </a:rPr>
              <a:t>Mobilidade Sustentável ao alcance de todos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88739" y="2843518"/>
            <a:ext cx="8738098" cy="1228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99"/>
              </a:lnSpc>
            </a:pPr>
            <a:r>
              <a:rPr lang="en-US" sz="9999">
                <a:solidFill>
                  <a:srgbClr val="FFFFFF"/>
                </a:solidFill>
                <a:latin typeface="Montserrat Classic Bold"/>
              </a:rPr>
              <a:t>Find.Mobils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739" y="8359776"/>
            <a:ext cx="7627468" cy="89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3499">
                <a:solidFill>
                  <a:srgbClr val="FFFFFF"/>
                </a:solidFill>
                <a:latin typeface="Montserrat Classic Bold"/>
              </a:rPr>
              <a:t>MBA Artificial Intelligence &amp; Machine Learning - FIAP, 2023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53637">
            <a:off x="-6066267" y="8380542"/>
            <a:ext cx="14990034" cy="14990034"/>
          </a:xfrm>
          <a:custGeom>
            <a:avLst/>
            <a:gdLst/>
            <a:ahLst/>
            <a:cxnLst/>
            <a:rect r="r" b="b" t="t" l="l"/>
            <a:pathLst>
              <a:path h="14990034" w="14990034">
                <a:moveTo>
                  <a:pt x="0" y="0"/>
                </a:moveTo>
                <a:lnTo>
                  <a:pt x="14990034" y="0"/>
                </a:lnTo>
                <a:lnTo>
                  <a:pt x="14990034" y="14990034"/>
                </a:lnTo>
                <a:lnTo>
                  <a:pt x="0" y="149900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446214" y="4584474"/>
            <a:ext cx="6511547" cy="5619640"/>
            <a:chOff x="0" y="0"/>
            <a:chExt cx="8682063" cy="749285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542872"/>
              <a:ext cx="1189981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Premier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44.6%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7844486" y="3754473"/>
              <a:ext cx="837578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Silver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25%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375672" y="-38100"/>
              <a:ext cx="1383621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Standard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15.2%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802696" y="6702603"/>
              <a:ext cx="836689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Gold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15.2%</a:t>
              </a:r>
            </a:p>
          </p:txBody>
        </p:sp>
        <p:grpSp>
          <p:nvGrpSpPr>
            <p:cNvPr name="Group 8" id="8"/>
            <p:cNvGrpSpPr>
              <a:grpSpLocks noChangeAspect="true"/>
            </p:cNvGrpSpPr>
            <p:nvPr/>
          </p:nvGrpSpPr>
          <p:grpSpPr>
            <a:xfrm rot="0">
              <a:off x="1750103" y="586323"/>
              <a:ext cx="5953048" cy="5953048"/>
              <a:chOff x="0" y="0"/>
              <a:chExt cx="2540000" cy="254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270000" y="0"/>
                <a:ext cx="1072116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1072116">
                    <a:moveTo>
                      <a:pt x="0" y="0"/>
                    </a:moveTo>
                    <a:cubicBezTo>
                      <a:pt x="434654" y="0"/>
                      <a:pt x="839119" y="222286"/>
                      <a:pt x="1072116" y="589215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5C86D6"/>
              </a:solidFill>
            </p:spPr>
          </p:sp>
          <p:sp>
            <p:nvSpPr>
              <p:cNvPr name="Freeform 10" id="10"/>
              <p:cNvSpPr/>
              <p:nvPr/>
            </p:nvSpPr>
            <p:spPr>
              <a:xfrm flipH="false" flipV="false" rot="0">
                <a:off x="1270000" y="536483"/>
                <a:ext cx="1313297" cy="1805633"/>
              </a:xfrm>
              <a:custGeom>
                <a:avLst/>
                <a:gdLst/>
                <a:ahLst/>
                <a:cxnLst/>
                <a:rect r="r" b="b" t="t" l="l"/>
                <a:pathLst>
                  <a:path h="1805633" w="1313297">
                    <a:moveTo>
                      <a:pt x="1036751" y="0"/>
                    </a:moveTo>
                    <a:cubicBezTo>
                      <a:pt x="1237654" y="283956"/>
                      <a:pt x="1313297" y="637887"/>
                      <a:pt x="1246018" y="979159"/>
                    </a:cubicBezTo>
                    <a:cubicBezTo>
                      <a:pt x="1178739" y="1320432"/>
                      <a:pt x="974427" y="1619172"/>
                      <a:pt x="680785" y="1805633"/>
                    </a:cubicBezTo>
                    <a:lnTo>
                      <a:pt x="0" y="733517"/>
                    </a:ln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11" id="11"/>
              <p:cNvSpPr/>
              <p:nvPr/>
            </p:nvSpPr>
            <p:spPr>
              <a:xfrm flipH="false" flipV="false" rot="0">
                <a:off x="787992" y="1270000"/>
                <a:ext cx="1215525" cy="1339942"/>
              </a:xfrm>
              <a:custGeom>
                <a:avLst/>
                <a:gdLst/>
                <a:ahLst/>
                <a:cxnLst/>
                <a:rect r="r" b="b" t="t" l="l"/>
                <a:pathLst>
                  <a:path h="1339942" w="1215525">
                    <a:moveTo>
                      <a:pt x="1215525" y="1036751"/>
                    </a:moveTo>
                    <a:cubicBezTo>
                      <a:pt x="860700" y="1287795"/>
                      <a:pt x="402133" y="1339942"/>
                      <a:pt x="0" y="1174976"/>
                    </a:cubicBezTo>
                    <a:lnTo>
                      <a:pt x="482008" y="0"/>
                    </a:lnTo>
                    <a:close/>
                  </a:path>
                </a:pathLst>
              </a:custGeom>
              <a:solidFill>
                <a:srgbClr val="F29800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86197" y="0"/>
                <a:ext cx="1356197" cy="2467598"/>
              </a:xfrm>
              <a:custGeom>
                <a:avLst/>
                <a:gdLst/>
                <a:ahLst/>
                <a:cxnLst/>
                <a:rect r="r" b="b" t="t" l="l"/>
                <a:pathLst>
                  <a:path h="2467598" w="1356197">
                    <a:moveTo>
                      <a:pt x="933516" y="2467598"/>
                    </a:moveTo>
                    <a:cubicBezTo>
                      <a:pt x="350142" y="2261702"/>
                      <a:pt x="0" y="1665411"/>
                      <a:pt x="104418" y="1055644"/>
                    </a:cubicBezTo>
                    <a:cubicBezTo>
                      <a:pt x="208835" y="445877"/>
                      <a:pt x="737427" y="62"/>
                      <a:pt x="1356070" y="0"/>
                    </a:cubicBezTo>
                    <a:lnTo>
                      <a:pt x="1356197" y="1270000"/>
                    </a:lnTo>
                    <a:close/>
                  </a:path>
                </a:pathLst>
              </a:custGeom>
              <a:solidFill>
                <a:srgbClr val="14961A"/>
              </a:solidFill>
            </p:spPr>
          </p:sp>
        </p:grpSp>
      </p:grpSp>
      <p:sp>
        <p:nvSpPr>
          <p:cNvPr name="Freeform 13" id="13"/>
          <p:cNvSpPr/>
          <p:nvPr/>
        </p:nvSpPr>
        <p:spPr>
          <a:xfrm flipH="false" flipV="false" rot="-6202356">
            <a:off x="9919561" y="-8422281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2" y="0"/>
                </a:lnTo>
                <a:lnTo>
                  <a:pt x="10511312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66725" y="1066800"/>
            <a:ext cx="6235262" cy="2828165"/>
          </a:xfrm>
          <a:custGeom>
            <a:avLst/>
            <a:gdLst/>
            <a:ahLst/>
            <a:cxnLst/>
            <a:rect r="r" b="b" t="t" l="l"/>
            <a:pathLst>
              <a:path h="2828165" w="6235262">
                <a:moveTo>
                  <a:pt x="0" y="0"/>
                </a:moveTo>
                <a:lnTo>
                  <a:pt x="6235262" y="0"/>
                </a:lnTo>
                <a:lnTo>
                  <a:pt x="6235262" y="2828165"/>
                </a:lnTo>
                <a:lnTo>
                  <a:pt x="0" y="28281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28750" y="1436774"/>
            <a:ext cx="5369589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TRAÇÃO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8750" y="3419249"/>
            <a:ext cx="6084508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92% dos entrevistados demonstraram interesse em adquirir o produto.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66725" y="5070249"/>
            <a:ext cx="511935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Aplicações preferidas: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Trabalho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Lazer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92895" y="2582949"/>
            <a:ext cx="689577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Pesquisa realizada com 100 entrevistados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713550" y="3894965"/>
            <a:ext cx="8196910" cy="5528605"/>
            <a:chOff x="0" y="0"/>
            <a:chExt cx="10929214" cy="7371473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7105851" y="6581222"/>
              <a:ext cx="2328941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Aluguel de Bike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34.5%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495122" y="852732"/>
              <a:ext cx="2434092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Aluguel de Moto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26.9%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3469665"/>
              <a:ext cx="2231122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Venda de Moto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25.2%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214503" y="-38100"/>
              <a:ext cx="2125971" cy="79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Venda de Bike</a:t>
              </a:r>
            </a:p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13.4%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2835047" y="672277"/>
              <a:ext cx="5953048" cy="5953048"/>
              <a:chOff x="0" y="0"/>
              <a:chExt cx="2540000" cy="254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1270000" y="0"/>
                <a:ext cx="1314835" cy="1483563"/>
              </a:xfrm>
              <a:custGeom>
                <a:avLst/>
                <a:gdLst/>
                <a:ahLst/>
                <a:cxnLst/>
                <a:rect r="r" b="b" t="t" l="l"/>
                <a:pathLst>
                  <a:path h="1483563" w="1314835">
                    <a:moveTo>
                      <a:pt x="0" y="0"/>
                    </a:moveTo>
                    <a:cubicBezTo>
                      <a:pt x="374166" y="0"/>
                      <a:pt x="729293" y="164996"/>
                      <a:pt x="970599" y="450953"/>
                    </a:cubicBezTo>
                    <a:cubicBezTo>
                      <a:pt x="1211906" y="736910"/>
                      <a:pt x="1314835" y="1114725"/>
                      <a:pt x="1251915" y="1483563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8C52FF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391599" y="1270000"/>
                <a:ext cx="2139425" cy="1357930"/>
              </a:xfrm>
              <a:custGeom>
                <a:avLst/>
                <a:gdLst/>
                <a:ahLst/>
                <a:cxnLst/>
                <a:rect r="r" b="b" t="t" l="l"/>
                <a:pathLst>
                  <a:path h="1357930" w="2139425">
                    <a:moveTo>
                      <a:pt x="2139425" y="150727"/>
                    </a:moveTo>
                    <a:cubicBezTo>
                      <a:pt x="2082298" y="628666"/>
                      <a:pt x="1759885" y="1033235"/>
                      <a:pt x="1306749" y="1195583"/>
                    </a:cubicBezTo>
                    <a:cubicBezTo>
                      <a:pt x="853612" y="1357930"/>
                      <a:pt x="347638" y="1250152"/>
                      <a:pt x="0" y="917230"/>
                    </a:cubicBezTo>
                    <a:lnTo>
                      <a:pt x="878401" y="0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-13166" y="380529"/>
                <a:ext cx="1283166" cy="1849456"/>
              </a:xfrm>
              <a:custGeom>
                <a:avLst/>
                <a:gdLst/>
                <a:ahLst/>
                <a:cxnLst/>
                <a:rect r="r" b="b" t="t" l="l"/>
                <a:pathLst>
                  <a:path h="1849456" w="1283166">
                    <a:moveTo>
                      <a:pt x="451705" y="1849457"/>
                    </a:moveTo>
                    <a:cubicBezTo>
                      <a:pt x="186749" y="1619974"/>
                      <a:pt x="28420" y="1291188"/>
                      <a:pt x="14210" y="940957"/>
                    </a:cubicBezTo>
                    <a:cubicBezTo>
                      <a:pt x="0" y="590725"/>
                      <a:pt x="131173" y="250194"/>
                      <a:pt x="376666" y="0"/>
                    </a:cubicBezTo>
                    <a:lnTo>
                      <a:pt x="1283166" y="889471"/>
                    </a:lnTo>
                    <a:close/>
                  </a:path>
                </a:pathLst>
              </a:custGeom>
              <a:solidFill>
                <a:srgbClr val="0CC0DF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320178" y="0"/>
                <a:ext cx="949822" cy="1270000"/>
              </a:xfrm>
              <a:custGeom>
                <a:avLst/>
                <a:gdLst/>
                <a:ahLst/>
                <a:cxnLst/>
                <a:rect r="r" b="b" t="t" l="l"/>
                <a:pathLst>
                  <a:path h="1270000" w="949822">
                    <a:moveTo>
                      <a:pt x="0" y="426947"/>
                    </a:moveTo>
                    <a:cubicBezTo>
                      <a:pt x="240992" y="155435"/>
                      <a:pt x="586658" y="36"/>
                      <a:pt x="949695" y="0"/>
                    </a:cubicBezTo>
                    <a:lnTo>
                      <a:pt x="949822" y="1270000"/>
                    </a:lnTo>
                    <a:close/>
                  </a:path>
                </a:pathLst>
              </a:custGeom>
              <a:solidFill>
                <a:srgbClr val="F69D77"/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993363" y="33413"/>
            <a:ext cx="10552876" cy="10287000"/>
            <a:chOff x="0" y="0"/>
            <a:chExt cx="14070501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8315" t="24272" r="20901" b="0"/>
            <a:stretch>
              <a:fillRect/>
            </a:stretch>
          </p:blipFill>
          <p:spPr>
            <a:xfrm flipH="false" flipV="false">
              <a:off x="0" y="0"/>
              <a:ext cx="14070501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6234585">
            <a:off x="-5983266" y="-3594014"/>
            <a:ext cx="16135717" cy="16135717"/>
          </a:xfrm>
          <a:custGeom>
            <a:avLst/>
            <a:gdLst/>
            <a:ahLst/>
            <a:cxnLst/>
            <a:rect r="r" b="b" t="t" l="l"/>
            <a:pathLst>
              <a:path h="16135717" w="16135717">
                <a:moveTo>
                  <a:pt x="0" y="0"/>
                </a:moveTo>
                <a:lnTo>
                  <a:pt x="16135717" y="0"/>
                </a:lnTo>
                <a:lnTo>
                  <a:pt x="16135717" y="16135717"/>
                </a:lnTo>
                <a:lnTo>
                  <a:pt x="0" y="16135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16228" y="-296635"/>
            <a:ext cx="12471772" cy="13397966"/>
            <a:chOff x="0" y="0"/>
            <a:chExt cx="4129444" cy="44361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59690" y="0"/>
              <a:ext cx="1249372" cy="4436110"/>
            </a:xfrm>
            <a:custGeom>
              <a:avLst/>
              <a:gdLst/>
              <a:ahLst/>
              <a:cxnLst/>
              <a:rect r="r" b="b" t="t" l="l"/>
              <a:pathLst>
                <a:path h="4436110" w="1249372">
                  <a:moveTo>
                    <a:pt x="720090" y="2504440"/>
                  </a:moveTo>
                  <a:cubicBezTo>
                    <a:pt x="1249372" y="1358900"/>
                    <a:pt x="641350" y="843280"/>
                    <a:pt x="461010" y="548640"/>
                  </a:cubicBezTo>
                  <a:cubicBezTo>
                    <a:pt x="195580" y="115570"/>
                    <a:pt x="262890" y="0"/>
                    <a:pt x="262890" y="0"/>
                  </a:cubicBezTo>
                  <a:lnTo>
                    <a:pt x="59690" y="0"/>
                  </a:lnTo>
                  <a:cubicBezTo>
                    <a:pt x="119380" y="441960"/>
                    <a:pt x="1151523" y="1212850"/>
                    <a:pt x="678180" y="2147570"/>
                  </a:cubicBezTo>
                  <a:cubicBezTo>
                    <a:pt x="0" y="3520440"/>
                    <a:pt x="516890" y="4436110"/>
                    <a:pt x="516890" y="4436110"/>
                  </a:cubicBezTo>
                  <a:lnTo>
                    <a:pt x="745490" y="4436110"/>
                  </a:lnTo>
                  <a:cubicBezTo>
                    <a:pt x="745490" y="4436110"/>
                    <a:pt x="185420" y="3768090"/>
                    <a:pt x="720090" y="2504440"/>
                  </a:cubicBezTo>
                  <a:lnTo>
                    <a:pt x="720090" y="2504440"/>
                  </a:ln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5730" y="0"/>
              <a:ext cx="1063952" cy="4436110"/>
            </a:xfrm>
            <a:custGeom>
              <a:avLst/>
              <a:gdLst/>
              <a:ahLst/>
              <a:cxnLst/>
              <a:rect r="r" b="b" t="t" l="l"/>
              <a:pathLst>
                <a:path h="4436110" w="1063952">
                  <a:moveTo>
                    <a:pt x="511810" y="3030220"/>
                  </a:moveTo>
                  <a:cubicBezTo>
                    <a:pt x="892810" y="1957070"/>
                    <a:pt x="1048898" y="1464310"/>
                    <a:pt x="585470" y="820420"/>
                  </a:cubicBezTo>
                  <a:cubicBezTo>
                    <a:pt x="212090" y="254000"/>
                    <a:pt x="264160" y="0"/>
                    <a:pt x="264160" y="0"/>
                  </a:cubicBezTo>
                  <a:lnTo>
                    <a:pt x="77470" y="0"/>
                  </a:lnTo>
                  <a:cubicBezTo>
                    <a:pt x="77470" y="0"/>
                    <a:pt x="10160" y="115570"/>
                    <a:pt x="275590" y="548640"/>
                  </a:cubicBezTo>
                  <a:cubicBezTo>
                    <a:pt x="455930" y="843280"/>
                    <a:pt x="1063952" y="1358900"/>
                    <a:pt x="534670" y="2504440"/>
                  </a:cubicBezTo>
                  <a:cubicBezTo>
                    <a:pt x="0" y="3766820"/>
                    <a:pt x="558800" y="4434840"/>
                    <a:pt x="558800" y="4434840"/>
                  </a:cubicBezTo>
                  <a:lnTo>
                    <a:pt x="830580" y="4434840"/>
                  </a:lnTo>
                  <a:cubicBezTo>
                    <a:pt x="830580" y="4436110"/>
                    <a:pt x="264160" y="3724910"/>
                    <a:pt x="511810" y="303022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37820" y="0"/>
              <a:ext cx="3790354" cy="4436110"/>
            </a:xfrm>
            <a:custGeom>
              <a:avLst/>
              <a:gdLst/>
              <a:ahLst/>
              <a:cxnLst/>
              <a:rect r="r" b="b" t="t" l="l"/>
              <a:pathLst>
                <a:path h="4436110" w="3790354">
                  <a:moveTo>
                    <a:pt x="2468245" y="0"/>
                  </a:moveTo>
                  <a:lnTo>
                    <a:pt x="50800" y="0"/>
                  </a:lnTo>
                  <a:cubicBezTo>
                    <a:pt x="50800" y="0"/>
                    <a:pt x="0" y="254000"/>
                    <a:pt x="372110" y="820420"/>
                  </a:cubicBezTo>
                  <a:cubicBezTo>
                    <a:pt x="833045" y="1463040"/>
                    <a:pt x="679450" y="1957070"/>
                    <a:pt x="298450" y="3030220"/>
                  </a:cubicBezTo>
                  <a:cubicBezTo>
                    <a:pt x="52070" y="3724910"/>
                    <a:pt x="618490" y="4436110"/>
                    <a:pt x="618490" y="4436110"/>
                  </a:cubicBezTo>
                  <a:lnTo>
                    <a:pt x="3790354" y="4436110"/>
                  </a:lnTo>
                  <a:lnTo>
                    <a:pt x="3790354" y="0"/>
                  </a:lnTo>
                  <a:lnTo>
                    <a:pt x="246824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699640" y="1365669"/>
            <a:ext cx="782484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INVESTIMENTO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9640" y="3960888"/>
            <a:ext cx="678458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Montserrat Classic"/>
              </a:rPr>
              <a:t>Início das Operações</a:t>
            </a:r>
          </a:p>
          <a:p>
            <a:pPr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Montserrat Classic"/>
              </a:rPr>
              <a:t>R$ 127.000,00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861191" y="2960172"/>
            <a:ext cx="9886361" cy="5222389"/>
            <a:chOff x="0" y="0"/>
            <a:chExt cx="13181814" cy="696318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5318087" y="-38100"/>
              <a:ext cx="1342005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Entradas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7086619" y="-38100"/>
              <a:ext cx="976791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Saídas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8489937" y="-38100"/>
              <a:ext cx="1196349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Balanço</a:t>
              </a:r>
            </a:p>
          </p:txBody>
        </p: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0">
              <a:off x="5147476" y="130822"/>
              <a:ext cx="3257156" cy="85305"/>
              <a:chOff x="5787638" y="-690917"/>
              <a:chExt cx="5818981" cy="152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5787638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8947160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 rot="0">
                <a:off x="11454219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</p:grpSp>
        <p:sp>
          <p:nvSpPr>
            <p:cNvPr name="TextBox 19" id="19"/>
            <p:cNvSpPr txBox="true"/>
            <p:nvPr/>
          </p:nvSpPr>
          <p:spPr>
            <a:xfrm rot="0">
              <a:off x="2638612" y="6578136"/>
              <a:ext cx="793296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Ano 1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866003" y="6578136"/>
              <a:ext cx="848093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Ano 2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7126902" y="6578136"/>
              <a:ext cx="835875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Ano 3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9370770" y="6578136"/>
              <a:ext cx="857719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Ano 4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1631113" y="6578136"/>
              <a:ext cx="846612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Ano 5</a:t>
              </a:r>
            </a:p>
          </p:txBody>
        </p:sp>
        <p:grpSp>
          <p:nvGrpSpPr>
            <p:cNvPr name="Group 24" id="24"/>
            <p:cNvGrpSpPr>
              <a:grpSpLocks noChangeAspect="true"/>
            </p:cNvGrpSpPr>
            <p:nvPr/>
          </p:nvGrpSpPr>
          <p:grpSpPr>
            <a:xfrm rot="0">
              <a:off x="1907865" y="517561"/>
              <a:ext cx="11273950" cy="5953048"/>
              <a:chOff x="0" y="0"/>
              <a:chExt cx="20141161" cy="1063525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-6350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2652463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5311277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7970089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10628903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305986"/>
              <a:ext cx="1762238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10.000.000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83125" y="1794248"/>
              <a:ext cx="1579113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7.500.000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51432" y="3282510"/>
              <a:ext cx="1610806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5.000.000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81422" y="4770772"/>
              <a:ext cx="1580816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2.500.000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489883" y="6259034"/>
              <a:ext cx="272355" cy="3850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07"/>
                </a:lnSpc>
              </a:pPr>
              <a:r>
                <a:rPr lang="en-US" sz="1719">
                  <a:solidFill>
                    <a:srgbClr val="000000"/>
                  </a:solidFill>
                  <a:latin typeface="Montserrat Classic Bold"/>
                </a:rPr>
                <a:t>0 </a:t>
              </a:r>
            </a:p>
          </p:txBody>
        </p:sp>
        <p:grpSp>
          <p:nvGrpSpPr>
            <p:cNvPr name="Group 35" id="35"/>
            <p:cNvGrpSpPr>
              <a:grpSpLocks noChangeAspect="true"/>
            </p:cNvGrpSpPr>
            <p:nvPr/>
          </p:nvGrpSpPr>
          <p:grpSpPr>
            <a:xfrm rot="0">
              <a:off x="2999716" y="606499"/>
              <a:ext cx="9090248" cy="5534522"/>
              <a:chOff x="1950616" y="158891"/>
              <a:chExt cx="16239929" cy="988754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1950616" y="7133631"/>
                <a:ext cx="4124082" cy="1830229"/>
              </a:xfrm>
              <a:custGeom>
                <a:avLst/>
                <a:gdLst/>
                <a:ahLst/>
                <a:cxnLst/>
                <a:rect r="r" b="b" t="t" l="l"/>
                <a:pathLst>
                  <a:path h="1830229" w="4124082">
                    <a:moveTo>
                      <a:pt x="127000" y="1767013"/>
                    </a:moveTo>
                    <a:cubicBezTo>
                      <a:pt x="126844" y="1732053"/>
                      <a:pt x="98460" y="1703796"/>
                      <a:pt x="63500" y="1703796"/>
                    </a:cubicBezTo>
                    <a:cubicBezTo>
                      <a:pt x="28541" y="1703796"/>
                      <a:pt x="157" y="1732053"/>
                      <a:pt x="0" y="1767013"/>
                    </a:cubicBezTo>
                    <a:cubicBezTo>
                      <a:pt x="157" y="1801972"/>
                      <a:pt x="28541" y="1830229"/>
                      <a:pt x="63500" y="1830229"/>
                    </a:cubicBezTo>
                    <a:cubicBezTo>
                      <a:pt x="98460" y="1830229"/>
                      <a:pt x="126844" y="1801972"/>
                      <a:pt x="127000" y="1767013"/>
                    </a:cubicBezTo>
                    <a:close/>
                    <a:moveTo>
                      <a:pt x="52199" y="1740767"/>
                    </a:moveTo>
                    <a:cubicBezTo>
                      <a:pt x="37777" y="1747053"/>
                      <a:pt x="31150" y="1763814"/>
                      <a:pt x="37372" y="1778263"/>
                    </a:cubicBezTo>
                    <a:cubicBezTo>
                      <a:pt x="43594" y="1792713"/>
                      <a:pt x="60325" y="1799414"/>
                      <a:pt x="74802" y="1793257"/>
                    </a:cubicBezTo>
                    <a:lnTo>
                      <a:pt x="4103034" y="58648"/>
                    </a:lnTo>
                    <a:cubicBezTo>
                      <a:pt x="4117455" y="52361"/>
                      <a:pt x="4124083" y="35600"/>
                      <a:pt x="4117860" y="21152"/>
                    </a:cubicBezTo>
                    <a:cubicBezTo>
                      <a:pt x="4111639" y="6702"/>
                      <a:pt x="4094908" y="0"/>
                      <a:pt x="4080431" y="6157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37" id="37"/>
              <p:cNvSpPr/>
              <p:nvPr/>
            </p:nvSpPr>
            <p:spPr>
              <a:xfrm flipH="false" flipV="false" rot="0">
                <a:off x="5978848" y="4358260"/>
                <a:ext cx="4124084" cy="2870991"/>
              </a:xfrm>
              <a:custGeom>
                <a:avLst/>
                <a:gdLst/>
                <a:ahLst/>
                <a:cxnLst/>
                <a:rect r="r" b="b" t="t" l="l"/>
                <a:pathLst>
                  <a:path h="2870991" w="4124084">
                    <a:moveTo>
                      <a:pt x="127000" y="2807774"/>
                    </a:moveTo>
                    <a:cubicBezTo>
                      <a:pt x="126844" y="2772815"/>
                      <a:pt x="98460" y="2744558"/>
                      <a:pt x="63500" y="2744558"/>
                    </a:cubicBezTo>
                    <a:cubicBezTo>
                      <a:pt x="28541" y="2744558"/>
                      <a:pt x="156" y="2772815"/>
                      <a:pt x="0" y="2807774"/>
                    </a:cubicBezTo>
                    <a:cubicBezTo>
                      <a:pt x="156" y="2842733"/>
                      <a:pt x="28541" y="2870990"/>
                      <a:pt x="63500" y="2870990"/>
                    </a:cubicBezTo>
                    <a:cubicBezTo>
                      <a:pt x="98460" y="2870990"/>
                      <a:pt x="126844" y="2842733"/>
                      <a:pt x="127000" y="2807774"/>
                    </a:cubicBezTo>
                    <a:close/>
                    <a:moveTo>
                      <a:pt x="47288" y="2784243"/>
                    </a:moveTo>
                    <a:cubicBezTo>
                      <a:pt x="34373" y="2793226"/>
                      <a:pt x="31149" y="2810959"/>
                      <a:pt x="40075" y="2823913"/>
                    </a:cubicBezTo>
                    <a:cubicBezTo>
                      <a:pt x="49000" y="2836868"/>
                      <a:pt x="66718" y="2840172"/>
                      <a:pt x="79713" y="2831304"/>
                    </a:cubicBezTo>
                    <a:lnTo>
                      <a:pt x="4107945" y="55929"/>
                    </a:lnTo>
                    <a:cubicBezTo>
                      <a:pt x="4120860" y="46945"/>
                      <a:pt x="4124084" y="29213"/>
                      <a:pt x="4115158" y="16258"/>
                    </a:cubicBezTo>
                    <a:cubicBezTo>
                      <a:pt x="4106233" y="3303"/>
                      <a:pt x="4088515" y="0"/>
                      <a:pt x="4075520" y="8867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0007081" y="1548211"/>
                <a:ext cx="4124065" cy="2905663"/>
              </a:xfrm>
              <a:custGeom>
                <a:avLst/>
                <a:gdLst/>
                <a:ahLst/>
                <a:cxnLst/>
                <a:rect r="r" b="b" t="t" l="l"/>
                <a:pathLst>
                  <a:path h="2905663" w="4124065">
                    <a:moveTo>
                      <a:pt x="127000" y="2842447"/>
                    </a:moveTo>
                    <a:cubicBezTo>
                      <a:pt x="126843" y="2807488"/>
                      <a:pt x="98460" y="2779230"/>
                      <a:pt x="63500" y="2779230"/>
                    </a:cubicBezTo>
                    <a:cubicBezTo>
                      <a:pt x="28540" y="2779230"/>
                      <a:pt x="156" y="2807488"/>
                      <a:pt x="0" y="2842447"/>
                    </a:cubicBezTo>
                    <a:cubicBezTo>
                      <a:pt x="156" y="2877406"/>
                      <a:pt x="28540" y="2905664"/>
                      <a:pt x="63500" y="2905664"/>
                    </a:cubicBezTo>
                    <a:cubicBezTo>
                      <a:pt x="98460" y="2905664"/>
                      <a:pt x="126843" y="2877406"/>
                      <a:pt x="127000" y="2842447"/>
                    </a:cubicBezTo>
                    <a:close/>
                    <a:moveTo>
                      <a:pt x="47151" y="2819011"/>
                    </a:moveTo>
                    <a:cubicBezTo>
                      <a:pt x="34267" y="2828061"/>
                      <a:pt x="31131" y="2845829"/>
                      <a:pt x="40140" y="2858742"/>
                    </a:cubicBezTo>
                    <a:cubicBezTo>
                      <a:pt x="49148" y="2871656"/>
                      <a:pt x="66906" y="2874849"/>
                      <a:pt x="79848" y="2865883"/>
                    </a:cubicBezTo>
                    <a:lnTo>
                      <a:pt x="4108081" y="55815"/>
                    </a:lnTo>
                    <a:cubicBezTo>
                      <a:pt x="4120943" y="46757"/>
                      <a:pt x="4124064" y="29006"/>
                      <a:pt x="4115063" y="16103"/>
                    </a:cubicBezTo>
                    <a:cubicBezTo>
                      <a:pt x="4106062" y="3201"/>
                      <a:pt x="4088327" y="0"/>
                      <a:pt x="4075383" y="8943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14035312" y="159174"/>
                <a:ext cx="4155233" cy="1484633"/>
              </a:xfrm>
              <a:custGeom>
                <a:avLst/>
                <a:gdLst/>
                <a:ahLst/>
                <a:cxnLst/>
                <a:rect r="r" b="b" t="t" l="l"/>
                <a:pathLst>
                  <a:path h="1484633" w="4155233">
                    <a:moveTo>
                      <a:pt x="127000" y="1421416"/>
                    </a:moveTo>
                    <a:cubicBezTo>
                      <a:pt x="126844" y="1386457"/>
                      <a:pt x="98459" y="1358199"/>
                      <a:pt x="63500" y="1358199"/>
                    </a:cubicBezTo>
                    <a:cubicBezTo>
                      <a:pt x="28541" y="1358199"/>
                      <a:pt x="157" y="1386457"/>
                      <a:pt x="0" y="1421416"/>
                    </a:cubicBezTo>
                    <a:cubicBezTo>
                      <a:pt x="157" y="1456375"/>
                      <a:pt x="28541" y="1484633"/>
                      <a:pt x="63500" y="1484633"/>
                    </a:cubicBezTo>
                    <a:cubicBezTo>
                      <a:pt x="98459" y="1484633"/>
                      <a:pt x="126844" y="1456375"/>
                      <a:pt x="127000" y="1421416"/>
                    </a:cubicBezTo>
                    <a:close/>
                    <a:moveTo>
                      <a:pt x="54372" y="1394339"/>
                    </a:moveTo>
                    <a:cubicBezTo>
                      <a:pt x="39479" y="1399425"/>
                      <a:pt x="31502" y="1415596"/>
                      <a:pt x="36530" y="1430509"/>
                    </a:cubicBezTo>
                    <a:cubicBezTo>
                      <a:pt x="41557" y="1445422"/>
                      <a:pt x="57698" y="1453463"/>
                      <a:pt x="72630" y="1448493"/>
                    </a:cubicBezTo>
                    <a:lnTo>
                      <a:pt x="4100863" y="90294"/>
                    </a:lnTo>
                    <a:cubicBezTo>
                      <a:pt x="4115748" y="85201"/>
                      <a:pt x="4123716" y="69035"/>
                      <a:pt x="4118690" y="54128"/>
                    </a:cubicBezTo>
                    <a:cubicBezTo>
                      <a:pt x="4113664" y="39220"/>
                      <a:pt x="4097533" y="31180"/>
                      <a:pt x="4082604" y="36139"/>
                    </a:cubicBezTo>
                    <a:close/>
                    <a:moveTo>
                      <a:pt x="4155233" y="63217"/>
                    </a:moveTo>
                    <a:cubicBezTo>
                      <a:pt x="4155077" y="28257"/>
                      <a:pt x="4126693" y="0"/>
                      <a:pt x="4091733" y="0"/>
                    </a:cubicBezTo>
                    <a:cubicBezTo>
                      <a:pt x="4056774" y="0"/>
                      <a:pt x="4028390" y="28257"/>
                      <a:pt x="4028233" y="63217"/>
                    </a:cubicBezTo>
                    <a:cubicBezTo>
                      <a:pt x="4028390" y="98176"/>
                      <a:pt x="4056774" y="126433"/>
                      <a:pt x="4091733" y="126433"/>
                    </a:cubicBezTo>
                    <a:cubicBezTo>
                      <a:pt x="4126693" y="126433"/>
                      <a:pt x="4155077" y="98176"/>
                      <a:pt x="4155233" y="63217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1950616" y="8941050"/>
                <a:ext cx="4122141" cy="666192"/>
              </a:xfrm>
              <a:custGeom>
                <a:avLst/>
                <a:gdLst/>
                <a:ahLst/>
                <a:cxnLst/>
                <a:rect r="r" b="b" t="t" l="l"/>
                <a:pathLst>
                  <a:path h="666192" w="4122141">
                    <a:moveTo>
                      <a:pt x="127000" y="602975"/>
                    </a:moveTo>
                    <a:cubicBezTo>
                      <a:pt x="126844" y="568016"/>
                      <a:pt x="98460" y="539759"/>
                      <a:pt x="63500" y="539759"/>
                    </a:cubicBezTo>
                    <a:cubicBezTo>
                      <a:pt x="28541" y="539759"/>
                      <a:pt x="157" y="568016"/>
                      <a:pt x="0" y="602975"/>
                    </a:cubicBezTo>
                    <a:cubicBezTo>
                      <a:pt x="157" y="637934"/>
                      <a:pt x="28541" y="666191"/>
                      <a:pt x="63500" y="666191"/>
                    </a:cubicBezTo>
                    <a:cubicBezTo>
                      <a:pt x="98460" y="666191"/>
                      <a:pt x="126844" y="637934"/>
                      <a:pt x="127000" y="602975"/>
                    </a:cubicBezTo>
                    <a:close/>
                    <a:moveTo>
                      <a:pt x="59479" y="574685"/>
                    </a:moveTo>
                    <a:cubicBezTo>
                      <a:pt x="43900" y="576954"/>
                      <a:pt x="33091" y="591395"/>
                      <a:pt x="35306" y="606983"/>
                    </a:cubicBezTo>
                    <a:cubicBezTo>
                      <a:pt x="37522" y="622569"/>
                      <a:pt x="51927" y="633428"/>
                      <a:pt x="67521" y="631266"/>
                    </a:cubicBezTo>
                    <a:lnTo>
                      <a:pt x="4095753" y="58743"/>
                    </a:lnTo>
                    <a:cubicBezTo>
                      <a:pt x="4111332" y="56474"/>
                      <a:pt x="4122142" y="42032"/>
                      <a:pt x="4119926" y="26444"/>
                    </a:cubicBezTo>
                    <a:cubicBezTo>
                      <a:pt x="4117711" y="10858"/>
                      <a:pt x="4103306" y="0"/>
                      <a:pt x="4087712" y="2161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5978848" y="8059134"/>
                <a:ext cx="4122885" cy="975585"/>
              </a:xfrm>
              <a:custGeom>
                <a:avLst/>
                <a:gdLst/>
                <a:ahLst/>
                <a:cxnLst/>
                <a:rect r="r" b="b" t="t" l="l"/>
                <a:pathLst>
                  <a:path h="975585" w="4122885">
                    <a:moveTo>
                      <a:pt x="127000" y="912368"/>
                    </a:moveTo>
                    <a:cubicBezTo>
                      <a:pt x="126844" y="877409"/>
                      <a:pt x="98460" y="849152"/>
                      <a:pt x="63500" y="849152"/>
                    </a:cubicBezTo>
                    <a:cubicBezTo>
                      <a:pt x="28541" y="849152"/>
                      <a:pt x="156" y="877409"/>
                      <a:pt x="0" y="912368"/>
                    </a:cubicBezTo>
                    <a:cubicBezTo>
                      <a:pt x="156" y="947327"/>
                      <a:pt x="28541" y="975584"/>
                      <a:pt x="63500" y="975584"/>
                    </a:cubicBezTo>
                    <a:cubicBezTo>
                      <a:pt x="98460" y="975584"/>
                      <a:pt x="126844" y="947327"/>
                      <a:pt x="127000" y="912368"/>
                    </a:cubicBezTo>
                    <a:close/>
                    <a:moveTo>
                      <a:pt x="57394" y="884453"/>
                    </a:moveTo>
                    <a:cubicBezTo>
                      <a:pt x="42041" y="887883"/>
                      <a:pt x="32348" y="903079"/>
                      <a:pt x="35710" y="918447"/>
                    </a:cubicBezTo>
                    <a:cubicBezTo>
                      <a:pt x="39072" y="933816"/>
                      <a:pt x="54224" y="943575"/>
                      <a:pt x="69607" y="940283"/>
                    </a:cubicBezTo>
                    <a:lnTo>
                      <a:pt x="4097839" y="59122"/>
                    </a:lnTo>
                    <a:cubicBezTo>
                      <a:pt x="4113193" y="55692"/>
                      <a:pt x="4122885" y="40496"/>
                      <a:pt x="4119523" y="25128"/>
                    </a:cubicBezTo>
                    <a:cubicBezTo>
                      <a:pt x="4116161" y="9760"/>
                      <a:pt x="4101010" y="0"/>
                      <a:pt x="4085626" y="329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0007081" y="7157307"/>
                <a:ext cx="4122930" cy="996251"/>
              </a:xfrm>
              <a:custGeom>
                <a:avLst/>
                <a:gdLst/>
                <a:ahLst/>
                <a:cxnLst/>
                <a:rect r="r" b="b" t="t" l="l"/>
                <a:pathLst>
                  <a:path h="996251" w="4122930">
                    <a:moveTo>
                      <a:pt x="127000" y="933034"/>
                    </a:moveTo>
                    <a:cubicBezTo>
                      <a:pt x="126843" y="898075"/>
                      <a:pt x="98460" y="869818"/>
                      <a:pt x="63500" y="869818"/>
                    </a:cubicBezTo>
                    <a:cubicBezTo>
                      <a:pt x="28540" y="869818"/>
                      <a:pt x="156" y="898075"/>
                      <a:pt x="0" y="933034"/>
                    </a:cubicBezTo>
                    <a:cubicBezTo>
                      <a:pt x="156" y="967993"/>
                      <a:pt x="28540" y="996250"/>
                      <a:pt x="63500" y="996250"/>
                    </a:cubicBezTo>
                    <a:cubicBezTo>
                      <a:pt x="98460" y="996250"/>
                      <a:pt x="126843" y="967993"/>
                      <a:pt x="127000" y="933034"/>
                    </a:cubicBezTo>
                    <a:close/>
                    <a:moveTo>
                      <a:pt x="57257" y="905150"/>
                    </a:moveTo>
                    <a:cubicBezTo>
                      <a:pt x="41921" y="908655"/>
                      <a:pt x="32302" y="923897"/>
                      <a:pt x="35739" y="939249"/>
                    </a:cubicBezTo>
                    <a:cubicBezTo>
                      <a:pt x="39176" y="954601"/>
                      <a:pt x="54375" y="964287"/>
                      <a:pt x="69742" y="960919"/>
                    </a:cubicBezTo>
                    <a:lnTo>
                      <a:pt x="4097974" y="59137"/>
                    </a:lnTo>
                    <a:cubicBezTo>
                      <a:pt x="4113310" y="55632"/>
                      <a:pt x="4122929" y="40389"/>
                      <a:pt x="4119492" y="25038"/>
                    </a:cubicBezTo>
                    <a:cubicBezTo>
                      <a:pt x="4116055" y="9686"/>
                      <a:pt x="4100856" y="0"/>
                      <a:pt x="4085490" y="3368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14035312" y="6628930"/>
                <a:ext cx="4155233" cy="622845"/>
              </a:xfrm>
              <a:custGeom>
                <a:avLst/>
                <a:gdLst/>
                <a:ahLst/>
                <a:cxnLst/>
                <a:rect r="r" b="b" t="t" l="l"/>
                <a:pathLst>
                  <a:path h="622845" w="4155233">
                    <a:moveTo>
                      <a:pt x="127000" y="559629"/>
                    </a:moveTo>
                    <a:cubicBezTo>
                      <a:pt x="126844" y="524670"/>
                      <a:pt x="98459" y="496413"/>
                      <a:pt x="63500" y="496413"/>
                    </a:cubicBezTo>
                    <a:cubicBezTo>
                      <a:pt x="28541" y="496413"/>
                      <a:pt x="157" y="524670"/>
                      <a:pt x="0" y="559629"/>
                    </a:cubicBezTo>
                    <a:cubicBezTo>
                      <a:pt x="157" y="594588"/>
                      <a:pt x="28541" y="622845"/>
                      <a:pt x="63500" y="622845"/>
                    </a:cubicBezTo>
                    <a:cubicBezTo>
                      <a:pt x="98459" y="622845"/>
                      <a:pt x="126844" y="594588"/>
                      <a:pt x="127000" y="559629"/>
                    </a:cubicBezTo>
                    <a:close/>
                    <a:moveTo>
                      <a:pt x="60006" y="531269"/>
                    </a:moveTo>
                    <a:cubicBezTo>
                      <a:pt x="44385" y="533246"/>
                      <a:pt x="33308" y="547486"/>
                      <a:pt x="35234" y="563112"/>
                    </a:cubicBezTo>
                    <a:cubicBezTo>
                      <a:pt x="37161" y="578739"/>
                      <a:pt x="51363" y="589863"/>
                      <a:pt x="66996" y="587989"/>
                    </a:cubicBezTo>
                    <a:lnTo>
                      <a:pt x="4095228" y="91578"/>
                    </a:lnTo>
                    <a:cubicBezTo>
                      <a:pt x="4110833" y="89584"/>
                      <a:pt x="4121891" y="75352"/>
                      <a:pt x="4119967" y="59738"/>
                    </a:cubicBezTo>
                    <a:cubicBezTo>
                      <a:pt x="4118044" y="44125"/>
                      <a:pt x="4103861" y="33002"/>
                      <a:pt x="4088239" y="34856"/>
                    </a:cubicBezTo>
                    <a:close/>
                    <a:moveTo>
                      <a:pt x="4155233" y="63217"/>
                    </a:moveTo>
                    <a:cubicBezTo>
                      <a:pt x="4155077" y="28257"/>
                      <a:pt x="4126693" y="0"/>
                      <a:pt x="4091733" y="0"/>
                    </a:cubicBezTo>
                    <a:cubicBezTo>
                      <a:pt x="4056774" y="0"/>
                      <a:pt x="4028390" y="28257"/>
                      <a:pt x="4028233" y="63217"/>
                    </a:cubicBezTo>
                    <a:cubicBezTo>
                      <a:pt x="4028390" y="98176"/>
                      <a:pt x="4056774" y="126433"/>
                      <a:pt x="4091733" y="126433"/>
                    </a:cubicBezTo>
                    <a:cubicBezTo>
                      <a:pt x="4126693" y="126433"/>
                      <a:pt x="4155077" y="98176"/>
                      <a:pt x="4155233" y="6321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1950616" y="8789103"/>
                <a:ext cx="4123425" cy="1257051"/>
              </a:xfrm>
              <a:custGeom>
                <a:avLst/>
                <a:gdLst/>
                <a:ahLst/>
                <a:cxnLst/>
                <a:rect r="r" b="b" t="t" l="l"/>
                <a:pathLst>
                  <a:path h="1257051" w="4123425">
                    <a:moveTo>
                      <a:pt x="127000" y="1193835"/>
                    </a:moveTo>
                    <a:cubicBezTo>
                      <a:pt x="126844" y="1158876"/>
                      <a:pt x="98460" y="1130619"/>
                      <a:pt x="63500" y="1130619"/>
                    </a:cubicBezTo>
                    <a:cubicBezTo>
                      <a:pt x="28541" y="1130619"/>
                      <a:pt x="157" y="1158876"/>
                      <a:pt x="0" y="1193835"/>
                    </a:cubicBezTo>
                    <a:cubicBezTo>
                      <a:pt x="157" y="1228794"/>
                      <a:pt x="28541" y="1257051"/>
                      <a:pt x="63500" y="1257051"/>
                    </a:cubicBezTo>
                    <a:cubicBezTo>
                      <a:pt x="98460" y="1257051"/>
                      <a:pt x="126844" y="1228794"/>
                      <a:pt x="127000" y="1193835"/>
                    </a:cubicBezTo>
                    <a:close/>
                    <a:moveTo>
                      <a:pt x="55580" y="1166379"/>
                    </a:moveTo>
                    <a:cubicBezTo>
                      <a:pt x="40484" y="1170808"/>
                      <a:pt x="31807" y="1186604"/>
                      <a:pt x="36167" y="1201720"/>
                    </a:cubicBezTo>
                    <a:cubicBezTo>
                      <a:pt x="40528" y="1216835"/>
                      <a:pt x="56286" y="1225583"/>
                      <a:pt x="71421" y="1221290"/>
                    </a:cubicBezTo>
                    <a:lnTo>
                      <a:pt x="4099653" y="59203"/>
                    </a:lnTo>
                    <a:cubicBezTo>
                      <a:pt x="4114748" y="54775"/>
                      <a:pt x="4123426" y="38978"/>
                      <a:pt x="4119065" y="23863"/>
                    </a:cubicBezTo>
                    <a:cubicBezTo>
                      <a:pt x="4114704" y="8748"/>
                      <a:pt x="4098947" y="0"/>
                      <a:pt x="4083812" y="4293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5978848" y="6894147"/>
                <a:ext cx="4124171" cy="1989921"/>
              </a:xfrm>
              <a:custGeom>
                <a:avLst/>
                <a:gdLst/>
                <a:ahLst/>
                <a:cxnLst/>
                <a:rect r="r" b="b" t="t" l="l"/>
                <a:pathLst>
                  <a:path h="1989921" w="4124171">
                    <a:moveTo>
                      <a:pt x="127000" y="1926705"/>
                    </a:moveTo>
                    <a:cubicBezTo>
                      <a:pt x="126844" y="1891745"/>
                      <a:pt x="98460" y="1863488"/>
                      <a:pt x="63500" y="1863488"/>
                    </a:cubicBezTo>
                    <a:cubicBezTo>
                      <a:pt x="28541" y="1863488"/>
                      <a:pt x="156" y="1891745"/>
                      <a:pt x="0" y="1926705"/>
                    </a:cubicBezTo>
                    <a:cubicBezTo>
                      <a:pt x="156" y="1961664"/>
                      <a:pt x="28541" y="1989921"/>
                      <a:pt x="63500" y="1989921"/>
                    </a:cubicBezTo>
                    <a:cubicBezTo>
                      <a:pt x="98460" y="1989921"/>
                      <a:pt x="126844" y="1961664"/>
                      <a:pt x="127000" y="1926705"/>
                    </a:cubicBezTo>
                    <a:close/>
                    <a:moveTo>
                      <a:pt x="51341" y="1900846"/>
                    </a:moveTo>
                    <a:cubicBezTo>
                      <a:pt x="37134" y="1907603"/>
                      <a:pt x="31063" y="1924574"/>
                      <a:pt x="37757" y="1938810"/>
                    </a:cubicBezTo>
                    <a:cubicBezTo>
                      <a:pt x="44451" y="1953046"/>
                      <a:pt x="61394" y="1959194"/>
                      <a:pt x="75660" y="1952563"/>
                    </a:cubicBezTo>
                    <a:lnTo>
                      <a:pt x="4103892" y="58348"/>
                    </a:lnTo>
                    <a:cubicBezTo>
                      <a:pt x="4118098" y="51590"/>
                      <a:pt x="4124171" y="34620"/>
                      <a:pt x="4117476" y="20384"/>
                    </a:cubicBezTo>
                    <a:cubicBezTo>
                      <a:pt x="4110782" y="6147"/>
                      <a:pt x="4093840" y="0"/>
                      <a:pt x="4079573" y="6630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10007081" y="4985855"/>
                <a:ext cx="4124176" cy="2003997"/>
              </a:xfrm>
              <a:custGeom>
                <a:avLst/>
                <a:gdLst/>
                <a:ahLst/>
                <a:cxnLst/>
                <a:rect r="r" b="b" t="t" l="l"/>
                <a:pathLst>
                  <a:path h="2003997" w="4124176">
                    <a:moveTo>
                      <a:pt x="127000" y="1940781"/>
                    </a:moveTo>
                    <a:cubicBezTo>
                      <a:pt x="126843" y="1905822"/>
                      <a:pt x="98460" y="1877565"/>
                      <a:pt x="63500" y="1877565"/>
                    </a:cubicBezTo>
                    <a:cubicBezTo>
                      <a:pt x="28540" y="1877565"/>
                      <a:pt x="156" y="1905822"/>
                      <a:pt x="0" y="1940781"/>
                    </a:cubicBezTo>
                    <a:cubicBezTo>
                      <a:pt x="156" y="1975740"/>
                      <a:pt x="28540" y="2003997"/>
                      <a:pt x="63500" y="2003997"/>
                    </a:cubicBezTo>
                    <a:cubicBezTo>
                      <a:pt x="98460" y="2003997"/>
                      <a:pt x="126843" y="1975740"/>
                      <a:pt x="127000" y="1940781"/>
                    </a:cubicBezTo>
                    <a:close/>
                    <a:moveTo>
                      <a:pt x="51266" y="1914957"/>
                    </a:moveTo>
                    <a:cubicBezTo>
                      <a:pt x="37080" y="1921756"/>
                      <a:pt x="31056" y="1938742"/>
                      <a:pt x="37791" y="1952960"/>
                    </a:cubicBezTo>
                    <a:cubicBezTo>
                      <a:pt x="44526" y="1967177"/>
                      <a:pt x="61486" y="1973277"/>
                      <a:pt x="75733" y="1966605"/>
                    </a:cubicBezTo>
                    <a:lnTo>
                      <a:pt x="4103966" y="58319"/>
                    </a:lnTo>
                    <a:cubicBezTo>
                      <a:pt x="4118153" y="51520"/>
                      <a:pt x="4124176" y="34533"/>
                      <a:pt x="4117441" y="20316"/>
                    </a:cubicBezTo>
                    <a:cubicBezTo>
                      <a:pt x="4110705" y="6099"/>
                      <a:pt x="4093745" y="0"/>
                      <a:pt x="4079498" y="6672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14035312" y="4093347"/>
                <a:ext cx="4155233" cy="988221"/>
              </a:xfrm>
              <a:custGeom>
                <a:avLst/>
                <a:gdLst/>
                <a:ahLst/>
                <a:cxnLst/>
                <a:rect r="r" b="b" t="t" l="l"/>
                <a:pathLst>
                  <a:path h="988221" w="4155233">
                    <a:moveTo>
                      <a:pt x="127000" y="925004"/>
                    </a:moveTo>
                    <a:cubicBezTo>
                      <a:pt x="126844" y="890045"/>
                      <a:pt x="98459" y="861787"/>
                      <a:pt x="63500" y="861787"/>
                    </a:cubicBezTo>
                    <a:cubicBezTo>
                      <a:pt x="28541" y="861787"/>
                      <a:pt x="157" y="890045"/>
                      <a:pt x="0" y="925004"/>
                    </a:cubicBezTo>
                    <a:cubicBezTo>
                      <a:pt x="157" y="959963"/>
                      <a:pt x="28541" y="988220"/>
                      <a:pt x="63500" y="988220"/>
                    </a:cubicBezTo>
                    <a:cubicBezTo>
                      <a:pt x="98459" y="988220"/>
                      <a:pt x="126844" y="959963"/>
                      <a:pt x="127000" y="925004"/>
                    </a:cubicBezTo>
                    <a:close/>
                    <a:moveTo>
                      <a:pt x="57522" y="897061"/>
                    </a:moveTo>
                    <a:cubicBezTo>
                      <a:pt x="42154" y="900421"/>
                      <a:pt x="32391" y="915571"/>
                      <a:pt x="35682" y="930955"/>
                    </a:cubicBezTo>
                    <a:cubicBezTo>
                      <a:pt x="38973" y="946338"/>
                      <a:pt x="54081" y="956168"/>
                      <a:pt x="69478" y="952946"/>
                    </a:cubicBezTo>
                    <a:lnTo>
                      <a:pt x="4097711" y="91159"/>
                    </a:lnTo>
                    <a:cubicBezTo>
                      <a:pt x="4113079" y="87799"/>
                      <a:pt x="4122843" y="72649"/>
                      <a:pt x="4119552" y="57265"/>
                    </a:cubicBezTo>
                    <a:cubicBezTo>
                      <a:pt x="4116261" y="41881"/>
                      <a:pt x="4101153" y="32051"/>
                      <a:pt x="4085756" y="35273"/>
                    </a:cubicBezTo>
                    <a:close/>
                    <a:moveTo>
                      <a:pt x="4155233" y="63216"/>
                    </a:moveTo>
                    <a:cubicBezTo>
                      <a:pt x="4155077" y="28257"/>
                      <a:pt x="4126693" y="0"/>
                      <a:pt x="4091733" y="0"/>
                    </a:cubicBezTo>
                    <a:cubicBezTo>
                      <a:pt x="4056774" y="0"/>
                      <a:pt x="4028390" y="28257"/>
                      <a:pt x="4028233" y="63216"/>
                    </a:cubicBezTo>
                    <a:cubicBezTo>
                      <a:pt x="4028390" y="98175"/>
                      <a:pt x="4056774" y="126433"/>
                      <a:pt x="4091733" y="126433"/>
                    </a:cubicBezTo>
                    <a:cubicBezTo>
                      <a:pt x="4126693" y="126433"/>
                      <a:pt x="4155077" y="98175"/>
                      <a:pt x="4155233" y="63216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</p:grpSp>
      </p:grpSp>
      <p:sp>
        <p:nvSpPr>
          <p:cNvPr name="TextBox 48" id="48"/>
          <p:cNvSpPr txBox="true"/>
          <p:nvPr/>
        </p:nvSpPr>
        <p:spPr>
          <a:xfrm rot="0">
            <a:off x="408653" y="5504692"/>
            <a:ext cx="6784588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Montserrat Classic"/>
              </a:rPr>
              <a:t>Taxa de Retorno Estimado: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0261" y="6316623"/>
            <a:ext cx="4203411" cy="76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FFFFFF"/>
                </a:solidFill>
                <a:latin typeface="Montserrat Classic"/>
              </a:rPr>
              <a:t>690,0% / ano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0252447" y="9544127"/>
            <a:ext cx="7495105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Com base nos cálculos de projeção financeira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99546" y="6040385"/>
            <a:ext cx="3177797" cy="2730919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78F3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495209" y="6192058"/>
            <a:ext cx="2786470" cy="2427572"/>
            <a:chOff x="0" y="0"/>
            <a:chExt cx="6350000" cy="5532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639360" y="6324194"/>
            <a:ext cx="2498167" cy="2163300"/>
            <a:chOff x="0" y="0"/>
            <a:chExt cx="4282440" cy="370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7739" r="0" b="-773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1477467" y="6040385"/>
            <a:ext cx="3177797" cy="2730919"/>
            <a:chOff x="0" y="0"/>
            <a:chExt cx="812800" cy="698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78F34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73131" y="6192058"/>
            <a:ext cx="2786470" cy="2427572"/>
            <a:chOff x="0" y="0"/>
            <a:chExt cx="6350000" cy="55321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817282" y="6324194"/>
            <a:ext cx="2498167" cy="2163300"/>
            <a:chOff x="0" y="0"/>
            <a:chExt cx="4282440" cy="3708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0" t="-7739" r="0" b="-7739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-10800000">
            <a:off x="5146039" y="871401"/>
            <a:ext cx="7484809" cy="3769347"/>
            <a:chOff x="0" y="0"/>
            <a:chExt cx="6350000" cy="319785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82550"/>
              <a:ext cx="6350000" cy="3114038"/>
            </a:xfrm>
            <a:custGeom>
              <a:avLst/>
              <a:gdLst/>
              <a:ahLst/>
              <a:cxnLst/>
              <a:rect r="r" b="b" t="t" l="l"/>
              <a:pathLst>
                <a:path h="3114038" w="6350000">
                  <a:moveTo>
                    <a:pt x="5877560" y="149860"/>
                  </a:moveTo>
                  <a:cubicBezTo>
                    <a:pt x="5786120" y="208280"/>
                    <a:pt x="5713730" y="255270"/>
                    <a:pt x="5556250" y="255270"/>
                  </a:cubicBezTo>
                  <a:cubicBezTo>
                    <a:pt x="5398770" y="255270"/>
                    <a:pt x="5326380" y="209550"/>
                    <a:pt x="5234940" y="149860"/>
                  </a:cubicBezTo>
                  <a:cubicBezTo>
                    <a:pt x="5130800" y="82550"/>
                    <a:pt x="5001260" y="0"/>
                    <a:pt x="4762500" y="0"/>
                  </a:cubicBezTo>
                  <a:cubicBezTo>
                    <a:pt x="4523740" y="0"/>
                    <a:pt x="4394200" y="82550"/>
                    <a:pt x="4290060" y="148590"/>
                  </a:cubicBezTo>
                  <a:cubicBezTo>
                    <a:pt x="4198620" y="207010"/>
                    <a:pt x="4126230" y="254000"/>
                    <a:pt x="3968750" y="254000"/>
                  </a:cubicBezTo>
                  <a:cubicBezTo>
                    <a:pt x="3811270" y="254000"/>
                    <a:pt x="3738880" y="208280"/>
                    <a:pt x="3647440" y="148590"/>
                  </a:cubicBezTo>
                  <a:cubicBezTo>
                    <a:pt x="3543300" y="82550"/>
                    <a:pt x="3413760" y="0"/>
                    <a:pt x="3175000" y="0"/>
                  </a:cubicBezTo>
                  <a:cubicBezTo>
                    <a:pt x="2936240" y="0"/>
                    <a:pt x="2806700" y="82550"/>
                    <a:pt x="2702560" y="148590"/>
                  </a:cubicBezTo>
                  <a:cubicBezTo>
                    <a:pt x="2611120" y="207010"/>
                    <a:pt x="2538730" y="254000"/>
                    <a:pt x="2381250" y="254000"/>
                  </a:cubicBezTo>
                  <a:cubicBezTo>
                    <a:pt x="2223770" y="254000"/>
                    <a:pt x="2151380" y="208280"/>
                    <a:pt x="2059940" y="148590"/>
                  </a:cubicBezTo>
                  <a:cubicBezTo>
                    <a:pt x="1955800" y="82550"/>
                    <a:pt x="1826260" y="0"/>
                    <a:pt x="1587500" y="0"/>
                  </a:cubicBezTo>
                  <a:cubicBezTo>
                    <a:pt x="1348740" y="0"/>
                    <a:pt x="1219200" y="82550"/>
                    <a:pt x="1115060" y="148590"/>
                  </a:cubicBezTo>
                  <a:cubicBezTo>
                    <a:pt x="1023620" y="207010"/>
                    <a:pt x="951230" y="254000"/>
                    <a:pt x="793750" y="254000"/>
                  </a:cubicBezTo>
                  <a:cubicBezTo>
                    <a:pt x="636270" y="254000"/>
                    <a:pt x="563880" y="208280"/>
                    <a:pt x="472440" y="148590"/>
                  </a:cubicBezTo>
                  <a:cubicBezTo>
                    <a:pt x="368300" y="82550"/>
                    <a:pt x="238760" y="0"/>
                    <a:pt x="0" y="0"/>
                  </a:cubicBezTo>
                  <a:lnTo>
                    <a:pt x="0" y="3114038"/>
                  </a:lnTo>
                  <a:lnTo>
                    <a:pt x="6350000" y="3114038"/>
                  </a:lnTo>
                  <a:lnTo>
                    <a:pt x="6350000" y="0"/>
                  </a:lnTo>
                  <a:cubicBezTo>
                    <a:pt x="6111240" y="0"/>
                    <a:pt x="5981700" y="82550"/>
                    <a:pt x="5877560" y="14986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-1039447">
            <a:off x="16879310" y="2880993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7"/>
                </a:lnTo>
                <a:lnTo>
                  <a:pt x="0" y="107145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3121624" y="6040385"/>
            <a:ext cx="3177797" cy="2730919"/>
            <a:chOff x="0" y="0"/>
            <a:chExt cx="812800" cy="6985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78F34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317287" y="6192058"/>
            <a:ext cx="2786470" cy="2427572"/>
            <a:chOff x="0" y="0"/>
            <a:chExt cx="6350000" cy="55321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5532120"/>
            </a:xfrm>
            <a:custGeom>
              <a:avLst/>
              <a:gdLst/>
              <a:ahLst/>
              <a:cxnLst/>
              <a:rect r="r" b="b" t="t" l="l"/>
              <a:pathLst>
                <a:path h="5532120" w="6350000">
                  <a:moveTo>
                    <a:pt x="4762500" y="0"/>
                  </a:moveTo>
                  <a:lnTo>
                    <a:pt x="1587500" y="0"/>
                  </a:lnTo>
                  <a:lnTo>
                    <a:pt x="0" y="2766060"/>
                  </a:lnTo>
                  <a:lnTo>
                    <a:pt x="1587500" y="5532120"/>
                  </a:lnTo>
                  <a:lnTo>
                    <a:pt x="4762500" y="5532120"/>
                  </a:lnTo>
                  <a:lnTo>
                    <a:pt x="6350000" y="2766060"/>
                  </a:lnTo>
                  <a:lnTo>
                    <a:pt x="4762500" y="0"/>
                  </a:lnTo>
                  <a:lnTo>
                    <a:pt x="4762500" y="0"/>
                  </a:lnTo>
                  <a:close/>
                  <a:moveTo>
                    <a:pt x="4676140" y="5382260"/>
                  </a:moveTo>
                  <a:lnTo>
                    <a:pt x="1673860" y="5382260"/>
                  </a:lnTo>
                  <a:lnTo>
                    <a:pt x="172720" y="2766060"/>
                  </a:lnTo>
                  <a:lnTo>
                    <a:pt x="1673860" y="149860"/>
                  </a:lnTo>
                  <a:lnTo>
                    <a:pt x="4676140" y="149860"/>
                  </a:lnTo>
                  <a:lnTo>
                    <a:pt x="6177280" y="2766060"/>
                  </a:lnTo>
                  <a:lnTo>
                    <a:pt x="4676140" y="53822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3461439" y="6324194"/>
            <a:ext cx="2498167" cy="2163300"/>
            <a:chOff x="0" y="0"/>
            <a:chExt cx="4282440" cy="3708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6"/>
              <a:stretch>
                <a:fillRect l="0" t="-7739" r="0" b="-7739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-1039447">
            <a:off x="-7111283" y="-4485888"/>
            <a:ext cx="10714577" cy="10714577"/>
          </a:xfrm>
          <a:custGeom>
            <a:avLst/>
            <a:gdLst/>
            <a:ahLst/>
            <a:cxnLst/>
            <a:rect r="r" b="b" t="t" l="l"/>
            <a:pathLst>
              <a:path h="10714577" w="10714577">
                <a:moveTo>
                  <a:pt x="0" y="0"/>
                </a:moveTo>
                <a:lnTo>
                  <a:pt x="10714577" y="0"/>
                </a:lnTo>
                <a:lnTo>
                  <a:pt x="10714577" y="10714578"/>
                </a:lnTo>
                <a:lnTo>
                  <a:pt x="0" y="107145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755567" y="1110466"/>
            <a:ext cx="603305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NOSSO TIME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595437" y="2590016"/>
            <a:ext cx="6759820" cy="1216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Apaixonados por</a:t>
            </a:r>
          </a:p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Mobilidade Sustentável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39714" y="8774551"/>
            <a:ext cx="366476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Michael Douglas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598215" y="9344959"/>
            <a:ext cx="25804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Classic"/>
              </a:rPr>
              <a:t>michaeldouglas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118826" y="8774551"/>
            <a:ext cx="38950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Leonardo Sarzedas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776136" y="9344959"/>
            <a:ext cx="25804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Classic"/>
              </a:rPr>
              <a:t>EngSarzedas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76142" y="8774551"/>
            <a:ext cx="286876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Classic Bold"/>
              </a:rPr>
              <a:t>Alison Ghedin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20293" y="9344959"/>
            <a:ext cx="2580459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Montserrat Classic"/>
              </a:rPr>
              <a:t>ghedin-alison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91458">
            <a:off x="14642159" y="-7232502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91458">
            <a:off x="-11545878" y="2327783"/>
            <a:ext cx="15191719" cy="15191719"/>
          </a:xfrm>
          <a:custGeom>
            <a:avLst/>
            <a:gdLst/>
            <a:ahLst/>
            <a:cxnLst/>
            <a:rect r="r" b="b" t="t" l="l"/>
            <a:pathLst>
              <a:path h="15191719" w="15191719">
                <a:moveTo>
                  <a:pt x="0" y="0"/>
                </a:moveTo>
                <a:lnTo>
                  <a:pt x="15191719" y="0"/>
                </a:lnTo>
                <a:lnTo>
                  <a:pt x="15191719" y="15191719"/>
                </a:lnTo>
                <a:lnTo>
                  <a:pt x="0" y="15191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098001" y="3162490"/>
            <a:ext cx="12091998" cy="2323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000000"/>
                </a:solidFill>
                <a:latin typeface="Montserrat Classic Bold"/>
              </a:rPr>
              <a:t>OBRIGADO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58489" y="5314872"/>
            <a:ext cx="9971022" cy="154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FF914D"/>
                </a:solidFill>
                <a:latin typeface="Montserrat Classic"/>
              </a:rPr>
              <a:t>PELA ATENÇÃO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846607" y="4241444"/>
            <a:ext cx="13843870" cy="5660086"/>
          </a:xfrm>
          <a:custGeom>
            <a:avLst/>
            <a:gdLst/>
            <a:ahLst/>
            <a:cxnLst/>
            <a:rect r="r" b="b" t="t" l="l"/>
            <a:pathLst>
              <a:path h="5660086" w="13843870">
                <a:moveTo>
                  <a:pt x="0" y="0"/>
                </a:moveTo>
                <a:lnTo>
                  <a:pt x="13843870" y="0"/>
                </a:lnTo>
                <a:lnTo>
                  <a:pt x="13843870" y="5660086"/>
                </a:lnTo>
                <a:lnTo>
                  <a:pt x="0" y="56600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4187" y="1228177"/>
            <a:ext cx="1151628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Aplicação de tecnologia de Digital Twin por meio de sistemas embarcados com análises em tempo real para predição de manutenções e tomada de decisões.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 Bold"/>
              </a:rPr>
              <a:t>SERVIÇOS ESPECIALIZADOS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6969" y="3564386"/>
            <a:ext cx="719305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Serviço de Telemetria e Eletrônica Embarcada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12186" y="4417731"/>
            <a:ext cx="12772700" cy="5365886"/>
          </a:xfrm>
          <a:custGeom>
            <a:avLst/>
            <a:gdLst/>
            <a:ahLst/>
            <a:cxnLst/>
            <a:rect r="r" b="b" t="t" l="l"/>
            <a:pathLst>
              <a:path h="5365886" w="12772700">
                <a:moveTo>
                  <a:pt x="0" y="0"/>
                </a:moveTo>
                <a:lnTo>
                  <a:pt x="12772700" y="0"/>
                </a:lnTo>
                <a:lnTo>
                  <a:pt x="12772700" y="5365886"/>
                </a:lnTo>
                <a:lnTo>
                  <a:pt x="0" y="5365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4187" y="1228177"/>
            <a:ext cx="11516289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Aplicação de tecnologia de Digital Twin por meio de sistemas embarcados com análises em tempo real para predição de manutenções e tomada de decisões.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 Bold"/>
              </a:rPr>
              <a:t>SERVIÇOS ESPECIALIZADOS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36969" y="3564386"/>
            <a:ext cx="7193057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Serviço de Telemetria e Eletrônica Embarcada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87700">
            <a:off x="9242186" y="6541992"/>
            <a:ext cx="12426899" cy="10099680"/>
          </a:xfrm>
          <a:custGeom>
            <a:avLst/>
            <a:gdLst/>
            <a:ahLst/>
            <a:cxnLst/>
            <a:rect r="r" b="b" t="t" l="l"/>
            <a:pathLst>
              <a:path h="10099680" w="12426899">
                <a:moveTo>
                  <a:pt x="0" y="0"/>
                </a:moveTo>
                <a:lnTo>
                  <a:pt x="12426899" y="0"/>
                </a:lnTo>
                <a:lnTo>
                  <a:pt x="12426899" y="10099680"/>
                </a:lnTo>
                <a:lnTo>
                  <a:pt x="0" y="10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-7741802" y="4884762"/>
            <a:ext cx="10762620" cy="8747075"/>
          </a:xfrm>
          <a:custGeom>
            <a:avLst/>
            <a:gdLst/>
            <a:ahLst/>
            <a:cxnLst/>
            <a:rect r="r" b="b" t="t" l="l"/>
            <a:pathLst>
              <a:path h="8747075" w="10762620">
                <a:moveTo>
                  <a:pt x="0" y="0"/>
                </a:moveTo>
                <a:lnTo>
                  <a:pt x="10762620" y="0"/>
                </a:lnTo>
                <a:lnTo>
                  <a:pt x="10762620" y="8747076"/>
                </a:lnTo>
                <a:lnTo>
                  <a:pt x="0" y="8747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7840" y="5117364"/>
            <a:ext cx="6716160" cy="3785545"/>
          </a:xfrm>
          <a:custGeom>
            <a:avLst/>
            <a:gdLst/>
            <a:ahLst/>
            <a:cxnLst/>
            <a:rect r="r" b="b" t="t" l="l"/>
            <a:pathLst>
              <a:path h="3785545" w="6716160">
                <a:moveTo>
                  <a:pt x="0" y="0"/>
                </a:moveTo>
                <a:lnTo>
                  <a:pt x="6716160" y="0"/>
                </a:lnTo>
                <a:lnTo>
                  <a:pt x="6716160" y="3785546"/>
                </a:lnTo>
                <a:lnTo>
                  <a:pt x="0" y="3785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36" r="-11319" b="-28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3804" y="3323489"/>
            <a:ext cx="8115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Aumento da Poluição do ar: 9,5% / ano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678979"/>
            <a:ext cx="754550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Montserrat Classic Bold"/>
              </a:rPr>
              <a:t>PROBLEMÁTICA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10846" y="6962512"/>
            <a:ext cx="7796324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Fontes: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Relatório CETESB, 2023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Relatório Ministério de Minas e Energia do Brasil, 2023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776474" y="908341"/>
            <a:ext cx="8334124" cy="4650209"/>
            <a:chOff x="0" y="0"/>
            <a:chExt cx="11112165" cy="620027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2098480" y="-38100"/>
              <a:ext cx="1908604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Poluição de Ar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386880" y="-38100"/>
              <a:ext cx="3015879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Preço de Combustíveis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782555" y="-38100"/>
              <a:ext cx="2228595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Preço de Energia</a:t>
              </a:r>
            </a:p>
          </p:txBody>
        </p: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1946562" y="116489"/>
              <a:ext cx="5760033" cy="75959"/>
              <a:chOff x="1751816" y="-690917"/>
              <a:chExt cx="11556604" cy="1524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1751816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14" id="14"/>
              <p:cNvSpPr/>
              <p:nvPr/>
            </p:nvSpPr>
            <p:spPr>
              <a:xfrm flipH="false" flipV="false" rot="0">
                <a:off x="6343131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4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4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 rot="0">
                <a:off x="13156019" y="-690917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3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3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210629" y="5853241"/>
              <a:ext cx="638201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13516" y="5853241"/>
              <a:ext cx="657653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2024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031042" y="5853241"/>
              <a:ext cx="647828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2025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938874" y="5853241"/>
              <a:ext cx="657389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2026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4856399" y="5853241"/>
              <a:ext cx="647564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2027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5762814" y="5853241"/>
              <a:ext cx="659961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2028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676713" y="5853241"/>
              <a:ext cx="657389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2029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7585567" y="5853241"/>
              <a:ext cx="664906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2030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535896" y="5853241"/>
              <a:ext cx="589474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2031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9424145" y="5853241"/>
              <a:ext cx="638201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2032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0342198" y="5853241"/>
              <a:ext cx="627322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2033</a:t>
              </a:r>
            </a:p>
          </p:txBody>
        </p:sp>
        <p:grpSp>
          <p:nvGrpSpPr>
            <p:cNvPr name="Group 27" id="27"/>
            <p:cNvGrpSpPr>
              <a:grpSpLocks noChangeAspect="true"/>
            </p:cNvGrpSpPr>
            <p:nvPr/>
          </p:nvGrpSpPr>
          <p:grpSpPr>
            <a:xfrm rot="0">
              <a:off x="1073423" y="460855"/>
              <a:ext cx="10038742" cy="5300815"/>
              <a:chOff x="0" y="0"/>
              <a:chExt cx="20141161" cy="10635253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-6350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3538734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7083819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10628903"/>
                <a:ext cx="20141161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20141161">
                    <a:moveTo>
                      <a:pt x="0" y="0"/>
                    </a:moveTo>
                    <a:lnTo>
                      <a:pt x="20141161" y="0"/>
                    </a:lnTo>
                    <a:lnTo>
                      <a:pt x="20141161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264" y="268287"/>
              <a:ext cx="943488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R$600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2035225"/>
              <a:ext cx="943752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R$400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8572" y="3802163"/>
              <a:ext cx="935180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R$200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46497" y="5569101"/>
              <a:ext cx="597255" cy="3470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144"/>
                </a:lnSpc>
              </a:pPr>
              <a:r>
                <a:rPr lang="en-US" sz="1531">
                  <a:solidFill>
                    <a:srgbClr val="000000"/>
                  </a:solidFill>
                  <a:latin typeface="Montserrat Classic Bold"/>
                </a:rPr>
                <a:t>R$0 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1498080" y="1238110"/>
              <a:ext cx="9189428" cy="4475697"/>
              <a:chOff x="852007" y="1559440"/>
              <a:chExt cx="18437147" cy="8979785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852007" y="10403646"/>
                <a:ext cx="1923098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098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3251" y="34642"/>
                    </a:moveTo>
                    <a:cubicBezTo>
                      <a:pt x="47521" y="34849"/>
                      <a:pt x="34917" y="47732"/>
                      <a:pt x="35054" y="63463"/>
                    </a:cubicBezTo>
                    <a:cubicBezTo>
                      <a:pt x="35191" y="79195"/>
                      <a:pt x="48018" y="91856"/>
                      <a:pt x="63749" y="91789"/>
                    </a:cubicBezTo>
                    <a:lnTo>
                      <a:pt x="1894764" y="75837"/>
                    </a:lnTo>
                    <a:cubicBezTo>
                      <a:pt x="1910494" y="75629"/>
                      <a:pt x="1923098" y="62746"/>
                      <a:pt x="1922961" y="47015"/>
                    </a:cubicBezTo>
                    <a:cubicBezTo>
                      <a:pt x="1922824" y="31284"/>
                      <a:pt x="1909998" y="18622"/>
                      <a:pt x="1894266" y="18689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2683022" y="10387692"/>
                <a:ext cx="1923125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125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6" y="28257"/>
                      <a:pt x="0" y="63217"/>
                    </a:cubicBezTo>
                    <a:cubicBezTo>
                      <a:pt x="156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3201" y="34643"/>
                    </a:moveTo>
                    <a:cubicBezTo>
                      <a:pt x="47471" y="34878"/>
                      <a:pt x="34890" y="47783"/>
                      <a:pt x="35054" y="63514"/>
                    </a:cubicBezTo>
                    <a:cubicBezTo>
                      <a:pt x="35218" y="79245"/>
                      <a:pt x="48067" y="91884"/>
                      <a:pt x="63799" y="91790"/>
                    </a:cubicBezTo>
                    <a:lnTo>
                      <a:pt x="1894813" y="72647"/>
                    </a:lnTo>
                    <a:cubicBezTo>
                      <a:pt x="1910543" y="72412"/>
                      <a:pt x="1923125" y="59508"/>
                      <a:pt x="1922961" y="43776"/>
                    </a:cubicBezTo>
                    <a:cubicBezTo>
                      <a:pt x="1922796" y="28045"/>
                      <a:pt x="1909948" y="15406"/>
                      <a:pt x="1894216" y="1550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4514037" y="10368549"/>
                <a:ext cx="1923161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161">
                    <a:moveTo>
                      <a:pt x="127000" y="63217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7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4" y="98176"/>
                      <a:pt x="127000" y="63217"/>
                    </a:cubicBezTo>
                    <a:close/>
                    <a:moveTo>
                      <a:pt x="63134" y="34644"/>
                    </a:moveTo>
                    <a:cubicBezTo>
                      <a:pt x="47405" y="34915"/>
                      <a:pt x="34854" y="47850"/>
                      <a:pt x="35054" y="63580"/>
                    </a:cubicBezTo>
                    <a:cubicBezTo>
                      <a:pt x="35255" y="79311"/>
                      <a:pt x="48134" y="91920"/>
                      <a:pt x="63865" y="91789"/>
                    </a:cubicBezTo>
                    <a:lnTo>
                      <a:pt x="1894880" y="68391"/>
                    </a:lnTo>
                    <a:cubicBezTo>
                      <a:pt x="1910609" y="68120"/>
                      <a:pt x="1923161" y="55186"/>
                      <a:pt x="1922960" y="39455"/>
                    </a:cubicBezTo>
                    <a:cubicBezTo>
                      <a:pt x="1922758" y="23724"/>
                      <a:pt x="1909881" y="11115"/>
                      <a:pt x="1894149" y="11246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6345051" y="10345151"/>
                <a:ext cx="1923208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208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3047" y="34646"/>
                    </a:moveTo>
                    <a:cubicBezTo>
                      <a:pt x="47317" y="34964"/>
                      <a:pt x="34804" y="47938"/>
                      <a:pt x="35054" y="63669"/>
                    </a:cubicBezTo>
                    <a:cubicBezTo>
                      <a:pt x="35304" y="79399"/>
                      <a:pt x="48222" y="91969"/>
                      <a:pt x="63954" y="91788"/>
                    </a:cubicBezTo>
                    <a:lnTo>
                      <a:pt x="1894969" y="62718"/>
                    </a:lnTo>
                    <a:cubicBezTo>
                      <a:pt x="1910697" y="62398"/>
                      <a:pt x="1923209" y="49425"/>
                      <a:pt x="1922959" y="33695"/>
                    </a:cubicBezTo>
                    <a:cubicBezTo>
                      <a:pt x="1922709" y="17965"/>
                      <a:pt x="1909792" y="5396"/>
                      <a:pt x="1894062" y="5575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8176066" y="10313435"/>
                <a:ext cx="1923275" cy="129080"/>
              </a:xfrm>
              <a:custGeom>
                <a:avLst/>
                <a:gdLst/>
                <a:ahLst/>
                <a:cxnLst/>
                <a:rect r="r" b="b" t="t" l="l"/>
                <a:pathLst>
                  <a:path h="129080" w="1923275">
                    <a:moveTo>
                      <a:pt x="127000" y="65863"/>
                    </a:moveTo>
                    <a:cubicBezTo>
                      <a:pt x="126843" y="30904"/>
                      <a:pt x="98460" y="2647"/>
                      <a:pt x="63500" y="2647"/>
                    </a:cubicBezTo>
                    <a:cubicBezTo>
                      <a:pt x="28540" y="2647"/>
                      <a:pt x="157" y="30904"/>
                      <a:pt x="0" y="65863"/>
                    </a:cubicBezTo>
                    <a:cubicBezTo>
                      <a:pt x="157" y="100822"/>
                      <a:pt x="28540" y="129080"/>
                      <a:pt x="63500" y="129080"/>
                    </a:cubicBezTo>
                    <a:cubicBezTo>
                      <a:pt x="98460" y="129080"/>
                      <a:pt x="126843" y="100822"/>
                      <a:pt x="127000" y="65863"/>
                    </a:cubicBezTo>
                    <a:close/>
                    <a:moveTo>
                      <a:pt x="62922" y="37294"/>
                    </a:moveTo>
                    <a:cubicBezTo>
                      <a:pt x="47195" y="37682"/>
                      <a:pt x="34740" y="50710"/>
                      <a:pt x="35058" y="66438"/>
                    </a:cubicBezTo>
                    <a:cubicBezTo>
                      <a:pt x="35377" y="82167"/>
                      <a:pt x="48348" y="94680"/>
                      <a:pt x="64078" y="94432"/>
                    </a:cubicBezTo>
                    <a:lnTo>
                      <a:pt x="1895093" y="57386"/>
                    </a:lnTo>
                    <a:cubicBezTo>
                      <a:pt x="1910820" y="56998"/>
                      <a:pt x="1923275" y="43970"/>
                      <a:pt x="1922956" y="28242"/>
                    </a:cubicBezTo>
                    <a:cubicBezTo>
                      <a:pt x="1922638" y="12513"/>
                      <a:pt x="1909666" y="0"/>
                      <a:pt x="1893936" y="248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10007081" y="10264952"/>
                <a:ext cx="1923368" cy="140516"/>
              </a:xfrm>
              <a:custGeom>
                <a:avLst/>
                <a:gdLst/>
                <a:ahLst/>
                <a:cxnLst/>
                <a:rect r="r" b="b" t="t" l="l"/>
                <a:pathLst>
                  <a:path h="140516" w="1923368">
                    <a:moveTo>
                      <a:pt x="127000" y="77300"/>
                    </a:moveTo>
                    <a:cubicBezTo>
                      <a:pt x="126843" y="42341"/>
                      <a:pt x="98460" y="14083"/>
                      <a:pt x="63500" y="14083"/>
                    </a:cubicBezTo>
                    <a:cubicBezTo>
                      <a:pt x="28540" y="14083"/>
                      <a:pt x="156" y="42341"/>
                      <a:pt x="0" y="77300"/>
                    </a:cubicBezTo>
                    <a:cubicBezTo>
                      <a:pt x="156" y="112259"/>
                      <a:pt x="28540" y="140516"/>
                      <a:pt x="63500" y="140516"/>
                    </a:cubicBezTo>
                    <a:cubicBezTo>
                      <a:pt x="98460" y="140516"/>
                      <a:pt x="126843" y="112259"/>
                      <a:pt x="127000" y="77300"/>
                    </a:cubicBezTo>
                    <a:close/>
                    <a:moveTo>
                      <a:pt x="62745" y="48735"/>
                    </a:moveTo>
                    <a:cubicBezTo>
                      <a:pt x="47020" y="49221"/>
                      <a:pt x="34646" y="62325"/>
                      <a:pt x="35062" y="78052"/>
                    </a:cubicBezTo>
                    <a:cubicBezTo>
                      <a:pt x="35478" y="93778"/>
                      <a:pt x="48527" y="106210"/>
                      <a:pt x="64255" y="105865"/>
                    </a:cubicBezTo>
                    <a:lnTo>
                      <a:pt x="1895269" y="57475"/>
                    </a:lnTo>
                    <a:cubicBezTo>
                      <a:pt x="1910994" y="56989"/>
                      <a:pt x="1923368" y="43884"/>
                      <a:pt x="1922952" y="28158"/>
                    </a:cubicBezTo>
                    <a:cubicBezTo>
                      <a:pt x="1922536" y="12432"/>
                      <a:pt x="1909487" y="0"/>
                      <a:pt x="1893759" y="345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11838095" y="10199049"/>
                <a:ext cx="1923510" cy="158029"/>
              </a:xfrm>
              <a:custGeom>
                <a:avLst/>
                <a:gdLst/>
                <a:ahLst/>
                <a:cxnLst/>
                <a:rect r="r" b="b" t="t" l="l"/>
                <a:pathLst>
                  <a:path h="158029" w="1923510">
                    <a:moveTo>
                      <a:pt x="127000" y="94813"/>
                    </a:moveTo>
                    <a:cubicBezTo>
                      <a:pt x="126844" y="59853"/>
                      <a:pt x="98460" y="31596"/>
                      <a:pt x="63500" y="31596"/>
                    </a:cubicBezTo>
                    <a:cubicBezTo>
                      <a:pt x="28540" y="31596"/>
                      <a:pt x="157" y="59853"/>
                      <a:pt x="0" y="94813"/>
                    </a:cubicBezTo>
                    <a:cubicBezTo>
                      <a:pt x="157" y="129772"/>
                      <a:pt x="28540" y="158029"/>
                      <a:pt x="63500" y="158029"/>
                    </a:cubicBezTo>
                    <a:cubicBezTo>
                      <a:pt x="98460" y="158029"/>
                      <a:pt x="126844" y="129772"/>
                      <a:pt x="127000" y="94813"/>
                    </a:cubicBezTo>
                    <a:close/>
                    <a:moveTo>
                      <a:pt x="62475" y="66256"/>
                    </a:moveTo>
                    <a:cubicBezTo>
                      <a:pt x="46747" y="66879"/>
                      <a:pt x="34484" y="80104"/>
                      <a:pt x="35049" y="95834"/>
                    </a:cubicBezTo>
                    <a:cubicBezTo>
                      <a:pt x="35614" y="111564"/>
                      <a:pt x="48793" y="123876"/>
                      <a:pt x="64526" y="123369"/>
                    </a:cubicBezTo>
                    <a:lnTo>
                      <a:pt x="1895541" y="57608"/>
                    </a:lnTo>
                    <a:cubicBezTo>
                      <a:pt x="1911260" y="56973"/>
                      <a:pt x="1923510" y="43752"/>
                      <a:pt x="1922946" y="28030"/>
                    </a:cubicBezTo>
                    <a:cubicBezTo>
                      <a:pt x="1922380" y="12308"/>
                      <a:pt x="1909215" y="0"/>
                      <a:pt x="1893490" y="494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13669110" y="10105240"/>
                <a:ext cx="1923729" cy="186077"/>
              </a:xfrm>
              <a:custGeom>
                <a:avLst/>
                <a:gdLst/>
                <a:ahLst/>
                <a:cxnLst/>
                <a:rect r="r" b="b" t="t" l="l"/>
                <a:pathLst>
                  <a:path h="186077" w="1923729">
                    <a:moveTo>
                      <a:pt x="127000" y="122860"/>
                    </a:moveTo>
                    <a:cubicBezTo>
                      <a:pt x="126843" y="87901"/>
                      <a:pt x="98459" y="59644"/>
                      <a:pt x="63500" y="59644"/>
                    </a:cubicBezTo>
                    <a:cubicBezTo>
                      <a:pt x="28541" y="59644"/>
                      <a:pt x="156" y="87901"/>
                      <a:pt x="0" y="122860"/>
                    </a:cubicBezTo>
                    <a:cubicBezTo>
                      <a:pt x="156" y="157820"/>
                      <a:pt x="28541" y="186077"/>
                      <a:pt x="63500" y="186077"/>
                    </a:cubicBezTo>
                    <a:cubicBezTo>
                      <a:pt x="98459" y="186077"/>
                      <a:pt x="126843" y="157820"/>
                      <a:pt x="127000" y="122860"/>
                    </a:cubicBezTo>
                    <a:close/>
                    <a:moveTo>
                      <a:pt x="62041" y="94323"/>
                    </a:moveTo>
                    <a:cubicBezTo>
                      <a:pt x="46333" y="95196"/>
                      <a:pt x="34286" y="108602"/>
                      <a:pt x="35089" y="124313"/>
                    </a:cubicBezTo>
                    <a:cubicBezTo>
                      <a:pt x="35892" y="140024"/>
                      <a:pt x="49243" y="152131"/>
                      <a:pt x="64959" y="151398"/>
                    </a:cubicBezTo>
                    <a:lnTo>
                      <a:pt x="1895974" y="57808"/>
                    </a:lnTo>
                    <a:cubicBezTo>
                      <a:pt x="1911682" y="56934"/>
                      <a:pt x="1923729" y="43529"/>
                      <a:pt x="1922926" y="27817"/>
                    </a:cubicBezTo>
                    <a:cubicBezTo>
                      <a:pt x="1922123" y="12107"/>
                      <a:pt x="1908772" y="0"/>
                      <a:pt x="1893056" y="732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15500125" y="9963430"/>
                <a:ext cx="1924089" cy="234297"/>
              </a:xfrm>
              <a:custGeom>
                <a:avLst/>
                <a:gdLst/>
                <a:ahLst/>
                <a:cxnLst/>
                <a:rect r="r" b="b" t="t" l="l"/>
                <a:pathLst>
                  <a:path h="234297" w="1924089">
                    <a:moveTo>
                      <a:pt x="127000" y="171080"/>
                    </a:moveTo>
                    <a:cubicBezTo>
                      <a:pt x="126844" y="136121"/>
                      <a:pt x="98459" y="107864"/>
                      <a:pt x="63500" y="107864"/>
                    </a:cubicBezTo>
                    <a:cubicBezTo>
                      <a:pt x="28541" y="107864"/>
                      <a:pt x="157" y="136121"/>
                      <a:pt x="0" y="171080"/>
                    </a:cubicBezTo>
                    <a:cubicBezTo>
                      <a:pt x="157" y="206039"/>
                      <a:pt x="28541" y="234296"/>
                      <a:pt x="63500" y="234296"/>
                    </a:cubicBezTo>
                    <a:cubicBezTo>
                      <a:pt x="98459" y="234296"/>
                      <a:pt x="126844" y="206039"/>
                      <a:pt x="127000" y="171080"/>
                    </a:cubicBezTo>
                    <a:close/>
                    <a:moveTo>
                      <a:pt x="61299" y="142590"/>
                    </a:moveTo>
                    <a:cubicBezTo>
                      <a:pt x="45619" y="143871"/>
                      <a:pt x="33925" y="157586"/>
                      <a:pt x="35136" y="173271"/>
                    </a:cubicBezTo>
                    <a:cubicBezTo>
                      <a:pt x="36348" y="188956"/>
                      <a:pt x="50010" y="200711"/>
                      <a:pt x="65700" y="199570"/>
                    </a:cubicBezTo>
                    <a:lnTo>
                      <a:pt x="1896715" y="58121"/>
                    </a:lnTo>
                    <a:cubicBezTo>
                      <a:pt x="1912395" y="56840"/>
                      <a:pt x="1924089" y="43125"/>
                      <a:pt x="1922878" y="27440"/>
                    </a:cubicBezTo>
                    <a:cubicBezTo>
                      <a:pt x="1921666" y="11755"/>
                      <a:pt x="1908005" y="0"/>
                      <a:pt x="1892314" y="1141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17331139" y="9697287"/>
                <a:ext cx="1958015" cy="358990"/>
              </a:xfrm>
              <a:custGeom>
                <a:avLst/>
                <a:gdLst/>
                <a:ahLst/>
                <a:cxnLst/>
                <a:rect r="r" b="b" t="t" l="l"/>
                <a:pathLst>
                  <a:path h="358990" w="1958015">
                    <a:moveTo>
                      <a:pt x="127000" y="295774"/>
                    </a:moveTo>
                    <a:cubicBezTo>
                      <a:pt x="126843" y="260815"/>
                      <a:pt x="98459" y="232558"/>
                      <a:pt x="63500" y="232558"/>
                    </a:cubicBezTo>
                    <a:cubicBezTo>
                      <a:pt x="28541" y="232558"/>
                      <a:pt x="157" y="260815"/>
                      <a:pt x="0" y="295774"/>
                    </a:cubicBezTo>
                    <a:cubicBezTo>
                      <a:pt x="157" y="330733"/>
                      <a:pt x="28541" y="358991"/>
                      <a:pt x="63500" y="358991"/>
                    </a:cubicBezTo>
                    <a:cubicBezTo>
                      <a:pt x="98459" y="358991"/>
                      <a:pt x="126843" y="330733"/>
                      <a:pt x="127000" y="295774"/>
                    </a:cubicBezTo>
                    <a:close/>
                    <a:moveTo>
                      <a:pt x="59900" y="267426"/>
                    </a:moveTo>
                    <a:cubicBezTo>
                      <a:pt x="44303" y="269478"/>
                      <a:pt x="33297" y="283752"/>
                      <a:pt x="35280" y="299359"/>
                    </a:cubicBezTo>
                    <a:cubicBezTo>
                      <a:pt x="37261" y="314965"/>
                      <a:pt x="51487" y="326034"/>
                      <a:pt x="67101" y="324121"/>
                    </a:cubicBezTo>
                    <a:lnTo>
                      <a:pt x="1898115" y="91564"/>
                    </a:lnTo>
                    <a:cubicBezTo>
                      <a:pt x="1913713" y="89512"/>
                      <a:pt x="1924718" y="75238"/>
                      <a:pt x="1922735" y="59632"/>
                    </a:cubicBezTo>
                    <a:cubicBezTo>
                      <a:pt x="1920753" y="44025"/>
                      <a:pt x="1906529" y="32957"/>
                      <a:pt x="1890914" y="34869"/>
                    </a:cubicBezTo>
                    <a:close/>
                    <a:moveTo>
                      <a:pt x="1958015" y="63216"/>
                    </a:moveTo>
                    <a:cubicBezTo>
                      <a:pt x="1957859" y="28257"/>
                      <a:pt x="1929475" y="0"/>
                      <a:pt x="1894515" y="0"/>
                    </a:cubicBezTo>
                    <a:cubicBezTo>
                      <a:pt x="1859556" y="0"/>
                      <a:pt x="1831172" y="28257"/>
                      <a:pt x="1831015" y="63216"/>
                    </a:cubicBezTo>
                    <a:cubicBezTo>
                      <a:pt x="1831172" y="98176"/>
                      <a:pt x="1859556" y="126433"/>
                      <a:pt x="1894515" y="126433"/>
                    </a:cubicBezTo>
                    <a:cubicBezTo>
                      <a:pt x="1929475" y="126433"/>
                      <a:pt x="1957859" y="98176"/>
                      <a:pt x="1958015" y="63216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852007" y="10412508"/>
                <a:ext cx="1923085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085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6"/>
                    </a:cubicBezTo>
                    <a:cubicBezTo>
                      <a:pt x="157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3276" y="34642"/>
                    </a:moveTo>
                    <a:cubicBezTo>
                      <a:pt x="47546" y="34836"/>
                      <a:pt x="34930" y="47708"/>
                      <a:pt x="35054" y="63439"/>
                    </a:cubicBezTo>
                    <a:cubicBezTo>
                      <a:pt x="35177" y="79170"/>
                      <a:pt x="47993" y="91843"/>
                      <a:pt x="63724" y="91790"/>
                    </a:cubicBezTo>
                    <a:lnTo>
                      <a:pt x="1894739" y="77433"/>
                    </a:lnTo>
                    <a:cubicBezTo>
                      <a:pt x="1910470" y="77239"/>
                      <a:pt x="1923085" y="64367"/>
                      <a:pt x="1922962" y="48636"/>
                    </a:cubicBezTo>
                    <a:cubicBezTo>
                      <a:pt x="1922838" y="32904"/>
                      <a:pt x="1910023" y="20232"/>
                      <a:pt x="1894291" y="20285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2683022" y="10398151"/>
                <a:ext cx="1923107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107">
                    <a:moveTo>
                      <a:pt x="127000" y="63216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6" y="28257"/>
                      <a:pt x="0" y="63216"/>
                    </a:cubicBezTo>
                    <a:cubicBezTo>
                      <a:pt x="156" y="98175"/>
                      <a:pt x="28541" y="126432"/>
                      <a:pt x="63500" y="126432"/>
                    </a:cubicBezTo>
                    <a:cubicBezTo>
                      <a:pt x="98460" y="126432"/>
                      <a:pt x="126844" y="98175"/>
                      <a:pt x="127000" y="63216"/>
                    </a:cubicBezTo>
                    <a:close/>
                    <a:moveTo>
                      <a:pt x="63234" y="34642"/>
                    </a:moveTo>
                    <a:cubicBezTo>
                      <a:pt x="47504" y="34858"/>
                      <a:pt x="34907" y="47749"/>
                      <a:pt x="35054" y="63480"/>
                    </a:cubicBezTo>
                    <a:cubicBezTo>
                      <a:pt x="35200" y="79211"/>
                      <a:pt x="48034" y="91865"/>
                      <a:pt x="63766" y="91789"/>
                    </a:cubicBezTo>
                    <a:lnTo>
                      <a:pt x="1894780" y="74773"/>
                    </a:lnTo>
                    <a:cubicBezTo>
                      <a:pt x="1910511" y="74557"/>
                      <a:pt x="1923107" y="61666"/>
                      <a:pt x="1922961" y="45935"/>
                    </a:cubicBezTo>
                    <a:cubicBezTo>
                      <a:pt x="1922815" y="30204"/>
                      <a:pt x="1909981" y="17550"/>
                      <a:pt x="1894249" y="17626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4514037" y="10381134"/>
                <a:ext cx="1923137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137">
                    <a:moveTo>
                      <a:pt x="127000" y="63216"/>
                    </a:moveTo>
                    <a:cubicBezTo>
                      <a:pt x="126844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5"/>
                      <a:pt x="28540" y="126432"/>
                      <a:pt x="63500" y="126432"/>
                    </a:cubicBezTo>
                    <a:cubicBezTo>
                      <a:pt x="98459" y="126432"/>
                      <a:pt x="126844" y="98175"/>
                      <a:pt x="127000" y="63216"/>
                    </a:cubicBezTo>
                    <a:close/>
                    <a:moveTo>
                      <a:pt x="63179" y="34643"/>
                    </a:moveTo>
                    <a:cubicBezTo>
                      <a:pt x="47449" y="34891"/>
                      <a:pt x="34878" y="47805"/>
                      <a:pt x="35054" y="63535"/>
                    </a:cubicBezTo>
                    <a:cubicBezTo>
                      <a:pt x="35231" y="79266"/>
                      <a:pt x="48089" y="91896"/>
                      <a:pt x="63820" y="91790"/>
                    </a:cubicBezTo>
                    <a:lnTo>
                      <a:pt x="1894835" y="71228"/>
                    </a:lnTo>
                    <a:cubicBezTo>
                      <a:pt x="1910565" y="70981"/>
                      <a:pt x="1923137" y="58066"/>
                      <a:pt x="1922960" y="42335"/>
                    </a:cubicBezTo>
                    <a:cubicBezTo>
                      <a:pt x="1922783" y="26604"/>
                      <a:pt x="1909925" y="13976"/>
                      <a:pt x="1894194" y="1408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6345051" y="10360572"/>
                <a:ext cx="1923177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177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63105" y="34645"/>
                    </a:moveTo>
                    <a:cubicBezTo>
                      <a:pt x="47375" y="34933"/>
                      <a:pt x="34838" y="47880"/>
                      <a:pt x="35055" y="63610"/>
                    </a:cubicBezTo>
                    <a:cubicBezTo>
                      <a:pt x="35273" y="79341"/>
                      <a:pt x="48165" y="91937"/>
                      <a:pt x="63896" y="91789"/>
                    </a:cubicBezTo>
                    <a:lnTo>
                      <a:pt x="1894910" y="66442"/>
                    </a:lnTo>
                    <a:cubicBezTo>
                      <a:pt x="1910640" y="66154"/>
                      <a:pt x="1923178" y="53206"/>
                      <a:pt x="1922960" y="37476"/>
                    </a:cubicBezTo>
                    <a:cubicBezTo>
                      <a:pt x="1922742" y="21745"/>
                      <a:pt x="1909851" y="9150"/>
                      <a:pt x="1894120" y="929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8176066" y="10335225"/>
                <a:ext cx="1923229" cy="126433"/>
              </a:xfrm>
              <a:custGeom>
                <a:avLst/>
                <a:gdLst/>
                <a:ahLst/>
                <a:cxnLst/>
                <a:rect r="r" b="b" t="t" l="l"/>
                <a:pathLst>
                  <a:path h="126433" w="1923229">
                    <a:moveTo>
                      <a:pt x="127000" y="63216"/>
                    </a:moveTo>
                    <a:cubicBezTo>
                      <a:pt x="126843" y="28257"/>
                      <a:pt x="98460" y="0"/>
                      <a:pt x="63500" y="0"/>
                    </a:cubicBezTo>
                    <a:cubicBezTo>
                      <a:pt x="28540" y="0"/>
                      <a:pt x="157" y="28257"/>
                      <a:pt x="0" y="63216"/>
                    </a:cubicBezTo>
                    <a:cubicBezTo>
                      <a:pt x="157" y="98175"/>
                      <a:pt x="28540" y="126433"/>
                      <a:pt x="63500" y="126433"/>
                    </a:cubicBezTo>
                    <a:cubicBezTo>
                      <a:pt x="98460" y="126433"/>
                      <a:pt x="126843" y="98175"/>
                      <a:pt x="127000" y="63216"/>
                    </a:cubicBezTo>
                    <a:close/>
                    <a:moveTo>
                      <a:pt x="63008" y="34646"/>
                    </a:moveTo>
                    <a:cubicBezTo>
                      <a:pt x="47280" y="34987"/>
                      <a:pt x="34786" y="47977"/>
                      <a:pt x="35057" y="63707"/>
                    </a:cubicBezTo>
                    <a:cubicBezTo>
                      <a:pt x="35328" y="79436"/>
                      <a:pt x="48261" y="91988"/>
                      <a:pt x="63992" y="91787"/>
                    </a:cubicBezTo>
                    <a:lnTo>
                      <a:pt x="1895007" y="60236"/>
                    </a:lnTo>
                    <a:cubicBezTo>
                      <a:pt x="1910735" y="59895"/>
                      <a:pt x="1923229" y="46905"/>
                      <a:pt x="1922958" y="31175"/>
                    </a:cubicBezTo>
                    <a:cubicBezTo>
                      <a:pt x="1922687" y="15446"/>
                      <a:pt x="1909753" y="2894"/>
                      <a:pt x="1894022" y="3094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2" id="52"/>
              <p:cNvSpPr/>
              <p:nvPr/>
            </p:nvSpPr>
            <p:spPr>
              <a:xfrm flipH="false" flipV="false" rot="0">
                <a:off x="10007081" y="10297453"/>
                <a:ext cx="1923304" cy="132654"/>
              </a:xfrm>
              <a:custGeom>
                <a:avLst/>
                <a:gdLst/>
                <a:ahLst/>
                <a:cxnLst/>
                <a:rect r="r" b="b" t="t" l="l"/>
                <a:pathLst>
                  <a:path h="132654" w="1923304">
                    <a:moveTo>
                      <a:pt x="127000" y="69437"/>
                    </a:moveTo>
                    <a:cubicBezTo>
                      <a:pt x="126843" y="34478"/>
                      <a:pt x="98460" y="6221"/>
                      <a:pt x="63500" y="6221"/>
                    </a:cubicBezTo>
                    <a:cubicBezTo>
                      <a:pt x="28540" y="6221"/>
                      <a:pt x="156" y="34478"/>
                      <a:pt x="0" y="69437"/>
                    </a:cubicBezTo>
                    <a:cubicBezTo>
                      <a:pt x="156" y="104397"/>
                      <a:pt x="28540" y="132654"/>
                      <a:pt x="63500" y="132654"/>
                    </a:cubicBezTo>
                    <a:cubicBezTo>
                      <a:pt x="98460" y="132654"/>
                      <a:pt x="126843" y="104397"/>
                      <a:pt x="127000" y="69437"/>
                    </a:cubicBezTo>
                    <a:close/>
                    <a:moveTo>
                      <a:pt x="62866" y="40869"/>
                    </a:moveTo>
                    <a:cubicBezTo>
                      <a:pt x="47140" y="41289"/>
                      <a:pt x="34711" y="54340"/>
                      <a:pt x="35059" y="70068"/>
                    </a:cubicBezTo>
                    <a:cubicBezTo>
                      <a:pt x="35408" y="85796"/>
                      <a:pt x="48404" y="98284"/>
                      <a:pt x="64133" y="98005"/>
                    </a:cubicBezTo>
                    <a:lnTo>
                      <a:pt x="1895148" y="57414"/>
                    </a:lnTo>
                    <a:cubicBezTo>
                      <a:pt x="1910874" y="56995"/>
                      <a:pt x="1923303" y="43944"/>
                      <a:pt x="1922955" y="28216"/>
                    </a:cubicBezTo>
                    <a:cubicBezTo>
                      <a:pt x="1922606" y="12487"/>
                      <a:pt x="1909610" y="0"/>
                      <a:pt x="1893881" y="278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3" id="53"/>
              <p:cNvSpPr/>
              <p:nvPr/>
            </p:nvSpPr>
            <p:spPr>
              <a:xfrm flipH="false" flipV="false" rot="0">
                <a:off x="11838095" y="10243459"/>
                <a:ext cx="1923412" cy="146056"/>
              </a:xfrm>
              <a:custGeom>
                <a:avLst/>
                <a:gdLst/>
                <a:ahLst/>
                <a:cxnLst/>
                <a:rect r="r" b="b" t="t" l="l"/>
                <a:pathLst>
                  <a:path h="146056" w="1923412">
                    <a:moveTo>
                      <a:pt x="127000" y="82840"/>
                    </a:moveTo>
                    <a:cubicBezTo>
                      <a:pt x="126844" y="47881"/>
                      <a:pt x="98460" y="19624"/>
                      <a:pt x="63500" y="19624"/>
                    </a:cubicBezTo>
                    <a:cubicBezTo>
                      <a:pt x="28540" y="19624"/>
                      <a:pt x="157" y="47881"/>
                      <a:pt x="0" y="82840"/>
                    </a:cubicBezTo>
                    <a:cubicBezTo>
                      <a:pt x="157" y="117799"/>
                      <a:pt x="28540" y="146056"/>
                      <a:pt x="63500" y="146056"/>
                    </a:cubicBezTo>
                    <a:cubicBezTo>
                      <a:pt x="98460" y="146056"/>
                      <a:pt x="126844" y="117799"/>
                      <a:pt x="127000" y="82840"/>
                    </a:cubicBezTo>
                    <a:close/>
                    <a:moveTo>
                      <a:pt x="62660" y="54278"/>
                    </a:moveTo>
                    <a:cubicBezTo>
                      <a:pt x="46937" y="54811"/>
                      <a:pt x="34603" y="67952"/>
                      <a:pt x="35066" y="83677"/>
                    </a:cubicBezTo>
                    <a:cubicBezTo>
                      <a:pt x="35528" y="99402"/>
                      <a:pt x="48614" y="111795"/>
                      <a:pt x="64341" y="111403"/>
                    </a:cubicBezTo>
                    <a:lnTo>
                      <a:pt x="1895355" y="57518"/>
                    </a:lnTo>
                    <a:cubicBezTo>
                      <a:pt x="1911078" y="56984"/>
                      <a:pt x="1923412" y="43843"/>
                      <a:pt x="1922950" y="28119"/>
                    </a:cubicBezTo>
                    <a:cubicBezTo>
                      <a:pt x="1922487" y="12393"/>
                      <a:pt x="1909401" y="0"/>
                      <a:pt x="1893675" y="392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4" id="54"/>
              <p:cNvSpPr/>
              <p:nvPr/>
            </p:nvSpPr>
            <p:spPr>
              <a:xfrm flipH="false" flipV="false" rot="0">
                <a:off x="13669110" y="10169025"/>
                <a:ext cx="1923577" cy="166605"/>
              </a:xfrm>
              <a:custGeom>
                <a:avLst/>
                <a:gdLst/>
                <a:ahLst/>
                <a:cxnLst/>
                <a:rect r="r" b="b" t="t" l="l"/>
                <a:pathLst>
                  <a:path h="166605" w="1923577">
                    <a:moveTo>
                      <a:pt x="127000" y="103389"/>
                    </a:moveTo>
                    <a:cubicBezTo>
                      <a:pt x="126843" y="68430"/>
                      <a:pt x="98459" y="40173"/>
                      <a:pt x="63500" y="40173"/>
                    </a:cubicBezTo>
                    <a:cubicBezTo>
                      <a:pt x="28541" y="40173"/>
                      <a:pt x="156" y="68430"/>
                      <a:pt x="0" y="103389"/>
                    </a:cubicBezTo>
                    <a:cubicBezTo>
                      <a:pt x="156" y="138348"/>
                      <a:pt x="28541" y="166605"/>
                      <a:pt x="63500" y="166605"/>
                    </a:cubicBezTo>
                    <a:cubicBezTo>
                      <a:pt x="98459" y="166605"/>
                      <a:pt x="126843" y="138348"/>
                      <a:pt x="127000" y="103389"/>
                    </a:cubicBezTo>
                    <a:close/>
                    <a:moveTo>
                      <a:pt x="62342" y="74837"/>
                    </a:moveTo>
                    <a:cubicBezTo>
                      <a:pt x="46614" y="75529"/>
                      <a:pt x="34407" y="88812"/>
                      <a:pt x="35046" y="104542"/>
                    </a:cubicBezTo>
                    <a:cubicBezTo>
                      <a:pt x="35683" y="120273"/>
                      <a:pt x="48926" y="132524"/>
                      <a:pt x="64658" y="131940"/>
                    </a:cubicBezTo>
                    <a:lnTo>
                      <a:pt x="1895673" y="57671"/>
                    </a:lnTo>
                    <a:cubicBezTo>
                      <a:pt x="1911389" y="56963"/>
                      <a:pt x="1923577" y="43685"/>
                      <a:pt x="1922940" y="27967"/>
                    </a:cubicBezTo>
                    <a:cubicBezTo>
                      <a:pt x="1922303" y="12247"/>
                      <a:pt x="1909079" y="0"/>
                      <a:pt x="1893357" y="567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5" id="55"/>
              <p:cNvSpPr/>
              <p:nvPr/>
            </p:nvSpPr>
            <p:spPr>
              <a:xfrm flipH="false" flipV="false" rot="0">
                <a:off x="15500125" y="10060815"/>
                <a:ext cx="1923838" cy="200545"/>
              </a:xfrm>
              <a:custGeom>
                <a:avLst/>
                <a:gdLst/>
                <a:ahLst/>
                <a:cxnLst/>
                <a:rect r="r" b="b" t="t" l="l"/>
                <a:pathLst>
                  <a:path h="200545" w="1923838">
                    <a:moveTo>
                      <a:pt x="127000" y="137329"/>
                    </a:moveTo>
                    <a:cubicBezTo>
                      <a:pt x="126844" y="102370"/>
                      <a:pt x="98459" y="74113"/>
                      <a:pt x="63500" y="74113"/>
                    </a:cubicBezTo>
                    <a:cubicBezTo>
                      <a:pt x="28541" y="74113"/>
                      <a:pt x="157" y="102370"/>
                      <a:pt x="0" y="137329"/>
                    </a:cubicBezTo>
                    <a:cubicBezTo>
                      <a:pt x="157" y="172288"/>
                      <a:pt x="28541" y="200545"/>
                      <a:pt x="63500" y="200545"/>
                    </a:cubicBezTo>
                    <a:cubicBezTo>
                      <a:pt x="98459" y="200545"/>
                      <a:pt x="126844" y="172288"/>
                      <a:pt x="127000" y="137329"/>
                    </a:cubicBezTo>
                    <a:close/>
                    <a:moveTo>
                      <a:pt x="61818" y="108804"/>
                    </a:moveTo>
                    <a:cubicBezTo>
                      <a:pt x="46118" y="109800"/>
                      <a:pt x="34176" y="123298"/>
                      <a:pt x="35102" y="139003"/>
                    </a:cubicBezTo>
                    <a:cubicBezTo>
                      <a:pt x="36027" y="154707"/>
                      <a:pt x="49472" y="166710"/>
                      <a:pt x="65181" y="165855"/>
                    </a:cubicBezTo>
                    <a:lnTo>
                      <a:pt x="1896196" y="57907"/>
                    </a:lnTo>
                    <a:cubicBezTo>
                      <a:pt x="1911896" y="56911"/>
                      <a:pt x="1923838" y="43412"/>
                      <a:pt x="1922912" y="27707"/>
                    </a:cubicBezTo>
                    <a:cubicBezTo>
                      <a:pt x="1921987" y="12003"/>
                      <a:pt x="1908541" y="0"/>
                      <a:pt x="1892832" y="856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6" id="56"/>
              <p:cNvSpPr/>
              <p:nvPr/>
            </p:nvSpPr>
            <p:spPr>
              <a:xfrm flipH="false" flipV="false" rot="0">
                <a:off x="17331139" y="9859475"/>
                <a:ext cx="1958015" cy="293938"/>
              </a:xfrm>
              <a:custGeom>
                <a:avLst/>
                <a:gdLst/>
                <a:ahLst/>
                <a:cxnLst/>
                <a:rect r="r" b="b" t="t" l="l"/>
                <a:pathLst>
                  <a:path h="293938" w="1958015">
                    <a:moveTo>
                      <a:pt x="127000" y="230722"/>
                    </a:moveTo>
                    <a:cubicBezTo>
                      <a:pt x="126843" y="195762"/>
                      <a:pt x="98459" y="167505"/>
                      <a:pt x="63500" y="167505"/>
                    </a:cubicBezTo>
                    <a:cubicBezTo>
                      <a:pt x="28541" y="167505"/>
                      <a:pt x="157" y="195762"/>
                      <a:pt x="0" y="230722"/>
                    </a:cubicBezTo>
                    <a:cubicBezTo>
                      <a:pt x="157" y="265681"/>
                      <a:pt x="28541" y="293938"/>
                      <a:pt x="63500" y="293938"/>
                    </a:cubicBezTo>
                    <a:cubicBezTo>
                      <a:pt x="98459" y="293938"/>
                      <a:pt x="126843" y="265681"/>
                      <a:pt x="127000" y="230722"/>
                    </a:cubicBezTo>
                    <a:close/>
                    <a:moveTo>
                      <a:pt x="60897" y="202265"/>
                    </a:moveTo>
                    <a:cubicBezTo>
                      <a:pt x="45238" y="203768"/>
                      <a:pt x="33738" y="217646"/>
                      <a:pt x="35170" y="233313"/>
                    </a:cubicBezTo>
                    <a:cubicBezTo>
                      <a:pt x="36604" y="248979"/>
                      <a:pt x="50430" y="260541"/>
                      <a:pt x="66103" y="259178"/>
                    </a:cubicBezTo>
                    <a:lnTo>
                      <a:pt x="1897118" y="91673"/>
                    </a:lnTo>
                    <a:cubicBezTo>
                      <a:pt x="1912778" y="90170"/>
                      <a:pt x="1924278" y="76291"/>
                      <a:pt x="1922845" y="60625"/>
                    </a:cubicBezTo>
                    <a:cubicBezTo>
                      <a:pt x="1921411" y="44958"/>
                      <a:pt x="1907586" y="33397"/>
                      <a:pt x="1891912" y="34760"/>
                    </a:cubicBezTo>
                    <a:close/>
                    <a:moveTo>
                      <a:pt x="1958015" y="63216"/>
                    </a:moveTo>
                    <a:cubicBezTo>
                      <a:pt x="1957859" y="28257"/>
                      <a:pt x="1929475" y="0"/>
                      <a:pt x="1894515" y="0"/>
                    </a:cubicBezTo>
                    <a:cubicBezTo>
                      <a:pt x="1859556" y="0"/>
                      <a:pt x="1831172" y="28257"/>
                      <a:pt x="1831015" y="63216"/>
                    </a:cubicBezTo>
                    <a:cubicBezTo>
                      <a:pt x="1831172" y="98175"/>
                      <a:pt x="1859556" y="126433"/>
                      <a:pt x="1894515" y="126433"/>
                    </a:cubicBezTo>
                    <a:cubicBezTo>
                      <a:pt x="1929475" y="126433"/>
                      <a:pt x="1957859" y="98175"/>
                      <a:pt x="1958015" y="63216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</p:sp>
          <p:sp>
            <p:nvSpPr>
              <p:cNvPr name="Freeform 57" id="57"/>
              <p:cNvSpPr/>
              <p:nvPr/>
            </p:nvSpPr>
            <p:spPr>
              <a:xfrm flipH="false" flipV="false" rot="0">
                <a:off x="852007" y="9859457"/>
                <a:ext cx="1924368" cy="273572"/>
              </a:xfrm>
              <a:custGeom>
                <a:avLst/>
                <a:gdLst/>
                <a:ahLst/>
                <a:cxnLst/>
                <a:rect r="r" b="b" t="t" l="l"/>
                <a:pathLst>
                  <a:path h="273572" w="1924368">
                    <a:moveTo>
                      <a:pt x="127000" y="210355"/>
                    </a:moveTo>
                    <a:cubicBezTo>
                      <a:pt x="126844" y="175396"/>
                      <a:pt x="98460" y="147139"/>
                      <a:pt x="63500" y="147139"/>
                    </a:cubicBezTo>
                    <a:cubicBezTo>
                      <a:pt x="28541" y="147139"/>
                      <a:pt x="157" y="175396"/>
                      <a:pt x="0" y="210355"/>
                    </a:cubicBezTo>
                    <a:cubicBezTo>
                      <a:pt x="157" y="245315"/>
                      <a:pt x="28541" y="273572"/>
                      <a:pt x="63500" y="273572"/>
                    </a:cubicBezTo>
                    <a:cubicBezTo>
                      <a:pt x="98460" y="273572"/>
                      <a:pt x="126844" y="245315"/>
                      <a:pt x="127000" y="210355"/>
                    </a:cubicBezTo>
                    <a:close/>
                    <a:moveTo>
                      <a:pt x="60698" y="181918"/>
                    </a:moveTo>
                    <a:cubicBezTo>
                      <a:pt x="45049" y="183531"/>
                      <a:pt x="33647" y="197489"/>
                      <a:pt x="35190" y="213145"/>
                    </a:cubicBezTo>
                    <a:cubicBezTo>
                      <a:pt x="36733" y="228801"/>
                      <a:pt x="50640" y="240265"/>
                      <a:pt x="66303" y="238793"/>
                    </a:cubicBezTo>
                    <a:lnTo>
                      <a:pt x="1897317" y="58348"/>
                    </a:lnTo>
                    <a:cubicBezTo>
                      <a:pt x="1912966" y="56735"/>
                      <a:pt x="1924368" y="42777"/>
                      <a:pt x="1922826" y="27120"/>
                    </a:cubicBezTo>
                    <a:cubicBezTo>
                      <a:pt x="1921283" y="11465"/>
                      <a:pt x="1907375" y="0"/>
                      <a:pt x="1891713" y="1473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58" id="58"/>
              <p:cNvSpPr/>
              <p:nvPr/>
            </p:nvSpPr>
            <p:spPr>
              <a:xfrm flipH="false" flipV="false" rot="0">
                <a:off x="2683022" y="9621198"/>
                <a:ext cx="1924752" cy="331386"/>
              </a:xfrm>
              <a:custGeom>
                <a:avLst/>
                <a:gdLst/>
                <a:ahLst/>
                <a:cxnLst/>
                <a:rect r="r" b="b" t="t" l="l"/>
                <a:pathLst>
                  <a:path h="331386" w="1924752">
                    <a:moveTo>
                      <a:pt x="127000" y="268170"/>
                    </a:moveTo>
                    <a:cubicBezTo>
                      <a:pt x="126844" y="233211"/>
                      <a:pt x="98460" y="204953"/>
                      <a:pt x="63500" y="204953"/>
                    </a:cubicBezTo>
                    <a:cubicBezTo>
                      <a:pt x="28541" y="204953"/>
                      <a:pt x="156" y="233211"/>
                      <a:pt x="0" y="268170"/>
                    </a:cubicBezTo>
                    <a:cubicBezTo>
                      <a:pt x="156" y="303129"/>
                      <a:pt x="28541" y="331386"/>
                      <a:pt x="63500" y="331386"/>
                    </a:cubicBezTo>
                    <a:cubicBezTo>
                      <a:pt x="98460" y="331386"/>
                      <a:pt x="126844" y="303129"/>
                      <a:pt x="127000" y="268170"/>
                    </a:cubicBezTo>
                    <a:close/>
                    <a:moveTo>
                      <a:pt x="59819" y="239833"/>
                    </a:moveTo>
                    <a:cubicBezTo>
                      <a:pt x="44221" y="241922"/>
                      <a:pt x="33248" y="256230"/>
                      <a:pt x="35276" y="271836"/>
                    </a:cubicBezTo>
                    <a:cubicBezTo>
                      <a:pt x="37303" y="287442"/>
                      <a:pt x="51567" y="298472"/>
                      <a:pt x="67181" y="296506"/>
                    </a:cubicBezTo>
                    <a:lnTo>
                      <a:pt x="1898196" y="58631"/>
                    </a:lnTo>
                    <a:cubicBezTo>
                      <a:pt x="1913788" y="56535"/>
                      <a:pt x="1924752" y="42230"/>
                      <a:pt x="1922725" y="26629"/>
                    </a:cubicBezTo>
                    <a:cubicBezTo>
                      <a:pt x="1920699" y="11029"/>
                      <a:pt x="1906443" y="0"/>
                      <a:pt x="1890833" y="1957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59" id="59"/>
              <p:cNvSpPr/>
              <p:nvPr/>
            </p:nvSpPr>
            <p:spPr>
              <a:xfrm flipH="false" flipV="false" rot="0">
                <a:off x="4514037" y="9307000"/>
                <a:ext cx="1925210" cy="407708"/>
              </a:xfrm>
              <a:custGeom>
                <a:avLst/>
                <a:gdLst/>
                <a:ahLst/>
                <a:cxnLst/>
                <a:rect r="r" b="b" t="t" l="l"/>
                <a:pathLst>
                  <a:path h="407708" w="1925210">
                    <a:moveTo>
                      <a:pt x="127000" y="344492"/>
                    </a:moveTo>
                    <a:cubicBezTo>
                      <a:pt x="126844" y="309533"/>
                      <a:pt x="98459" y="281276"/>
                      <a:pt x="63500" y="281276"/>
                    </a:cubicBezTo>
                    <a:cubicBezTo>
                      <a:pt x="28540" y="281276"/>
                      <a:pt x="156" y="309533"/>
                      <a:pt x="0" y="344492"/>
                    </a:cubicBezTo>
                    <a:cubicBezTo>
                      <a:pt x="156" y="379451"/>
                      <a:pt x="28540" y="407709"/>
                      <a:pt x="63500" y="407709"/>
                    </a:cubicBezTo>
                    <a:cubicBezTo>
                      <a:pt x="98459" y="407709"/>
                      <a:pt x="126844" y="379451"/>
                      <a:pt x="127000" y="344492"/>
                    </a:cubicBezTo>
                    <a:close/>
                    <a:moveTo>
                      <a:pt x="58674" y="316327"/>
                    </a:moveTo>
                    <a:cubicBezTo>
                      <a:pt x="43180" y="319054"/>
                      <a:pt x="32804" y="333791"/>
                      <a:pt x="35461" y="349296"/>
                    </a:cubicBezTo>
                    <a:cubicBezTo>
                      <a:pt x="38118" y="364802"/>
                      <a:pt x="52808" y="375244"/>
                      <a:pt x="68326" y="372656"/>
                    </a:cubicBezTo>
                    <a:lnTo>
                      <a:pt x="1899340" y="58917"/>
                    </a:lnTo>
                    <a:cubicBezTo>
                      <a:pt x="1914834" y="56190"/>
                      <a:pt x="1925210" y="41453"/>
                      <a:pt x="1922553" y="25948"/>
                    </a:cubicBezTo>
                    <a:cubicBezTo>
                      <a:pt x="1919896" y="10442"/>
                      <a:pt x="1905206" y="0"/>
                      <a:pt x="1889688" y="2588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0" id="60"/>
              <p:cNvSpPr/>
              <p:nvPr/>
            </p:nvSpPr>
            <p:spPr>
              <a:xfrm flipH="false" flipV="false" rot="0">
                <a:off x="6345051" y="8892592"/>
                <a:ext cx="1925731" cy="508377"/>
              </a:xfrm>
              <a:custGeom>
                <a:avLst/>
                <a:gdLst/>
                <a:ahLst/>
                <a:cxnLst/>
                <a:rect r="r" b="b" t="t" l="l"/>
                <a:pathLst>
                  <a:path h="508377" w="1925731">
                    <a:moveTo>
                      <a:pt x="127000" y="445161"/>
                    </a:moveTo>
                    <a:cubicBezTo>
                      <a:pt x="126844" y="410201"/>
                      <a:pt x="98460" y="381944"/>
                      <a:pt x="63500" y="381944"/>
                    </a:cubicBezTo>
                    <a:cubicBezTo>
                      <a:pt x="28541" y="381944"/>
                      <a:pt x="157" y="410201"/>
                      <a:pt x="0" y="445161"/>
                    </a:cubicBezTo>
                    <a:cubicBezTo>
                      <a:pt x="157" y="480120"/>
                      <a:pt x="28541" y="508377"/>
                      <a:pt x="63500" y="508377"/>
                    </a:cubicBezTo>
                    <a:cubicBezTo>
                      <a:pt x="98460" y="508377"/>
                      <a:pt x="126844" y="480120"/>
                      <a:pt x="127000" y="445161"/>
                    </a:cubicBezTo>
                    <a:close/>
                    <a:moveTo>
                      <a:pt x="57200" y="417289"/>
                    </a:moveTo>
                    <a:cubicBezTo>
                      <a:pt x="41868" y="420822"/>
                      <a:pt x="32277" y="436087"/>
                      <a:pt x="35746" y="451434"/>
                    </a:cubicBezTo>
                    <a:cubicBezTo>
                      <a:pt x="39216" y="466781"/>
                      <a:pt x="54439" y="476436"/>
                      <a:pt x="69800" y="473032"/>
                    </a:cubicBezTo>
                    <a:lnTo>
                      <a:pt x="1900815" y="59144"/>
                    </a:lnTo>
                    <a:cubicBezTo>
                      <a:pt x="1916145" y="55607"/>
                      <a:pt x="1925731" y="40344"/>
                      <a:pt x="1922263" y="24999"/>
                    </a:cubicBezTo>
                    <a:cubicBezTo>
                      <a:pt x="1918794" y="9655"/>
                      <a:pt x="1903575" y="0"/>
                      <a:pt x="1888215" y="3400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1" id="61"/>
              <p:cNvSpPr/>
              <p:nvPr/>
            </p:nvSpPr>
            <p:spPr>
              <a:xfrm flipH="false" flipV="false" rot="0">
                <a:off x="8176066" y="8346109"/>
                <a:ext cx="1926271" cy="640971"/>
              </a:xfrm>
              <a:custGeom>
                <a:avLst/>
                <a:gdLst/>
                <a:ahLst/>
                <a:cxnLst/>
                <a:rect r="r" b="b" t="t" l="l"/>
                <a:pathLst>
                  <a:path h="640971" w="1926271">
                    <a:moveTo>
                      <a:pt x="127000" y="577755"/>
                    </a:moveTo>
                    <a:cubicBezTo>
                      <a:pt x="126843" y="542796"/>
                      <a:pt x="98460" y="514539"/>
                      <a:pt x="63500" y="514539"/>
                    </a:cubicBezTo>
                    <a:cubicBezTo>
                      <a:pt x="28540" y="514539"/>
                      <a:pt x="157" y="542796"/>
                      <a:pt x="0" y="577755"/>
                    </a:cubicBezTo>
                    <a:cubicBezTo>
                      <a:pt x="157" y="612714"/>
                      <a:pt x="28540" y="640971"/>
                      <a:pt x="63500" y="640971"/>
                    </a:cubicBezTo>
                    <a:cubicBezTo>
                      <a:pt x="98460" y="640971"/>
                      <a:pt x="126843" y="612714"/>
                      <a:pt x="127000" y="577755"/>
                    </a:cubicBezTo>
                    <a:close/>
                    <a:moveTo>
                      <a:pt x="55335" y="550371"/>
                    </a:moveTo>
                    <a:cubicBezTo>
                      <a:pt x="40280" y="554934"/>
                      <a:pt x="31744" y="570807"/>
                      <a:pt x="36239" y="585883"/>
                    </a:cubicBezTo>
                    <a:cubicBezTo>
                      <a:pt x="40734" y="600959"/>
                      <a:pt x="56569" y="609566"/>
                      <a:pt x="71665" y="605138"/>
                    </a:cubicBezTo>
                    <a:lnTo>
                      <a:pt x="1902679" y="59195"/>
                    </a:lnTo>
                    <a:cubicBezTo>
                      <a:pt x="1917735" y="54632"/>
                      <a:pt x="1926271" y="38759"/>
                      <a:pt x="1921776" y="23683"/>
                    </a:cubicBezTo>
                    <a:cubicBezTo>
                      <a:pt x="1917281" y="8607"/>
                      <a:pt x="1901446" y="0"/>
                      <a:pt x="1886350" y="4428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2" id="62"/>
              <p:cNvSpPr/>
              <p:nvPr/>
            </p:nvSpPr>
            <p:spPr>
              <a:xfrm flipH="false" flipV="false" rot="0">
                <a:off x="10007081" y="7625451"/>
                <a:ext cx="1926748" cy="815686"/>
              </a:xfrm>
              <a:custGeom>
                <a:avLst/>
                <a:gdLst/>
                <a:ahLst/>
                <a:cxnLst/>
                <a:rect r="r" b="b" t="t" l="l"/>
                <a:pathLst>
                  <a:path h="815686" w="1926748">
                    <a:moveTo>
                      <a:pt x="127000" y="752469"/>
                    </a:moveTo>
                    <a:cubicBezTo>
                      <a:pt x="126843" y="717510"/>
                      <a:pt x="98460" y="689253"/>
                      <a:pt x="63500" y="689253"/>
                    </a:cubicBezTo>
                    <a:cubicBezTo>
                      <a:pt x="28540" y="689253"/>
                      <a:pt x="156" y="717510"/>
                      <a:pt x="0" y="752469"/>
                    </a:cubicBezTo>
                    <a:cubicBezTo>
                      <a:pt x="156" y="787429"/>
                      <a:pt x="28540" y="815686"/>
                      <a:pt x="63500" y="815686"/>
                    </a:cubicBezTo>
                    <a:cubicBezTo>
                      <a:pt x="98460" y="815686"/>
                      <a:pt x="126843" y="787429"/>
                      <a:pt x="127000" y="752469"/>
                    </a:cubicBezTo>
                    <a:close/>
                    <a:moveTo>
                      <a:pt x="53041" y="725878"/>
                    </a:moveTo>
                    <a:cubicBezTo>
                      <a:pt x="38425" y="731701"/>
                      <a:pt x="31266" y="748243"/>
                      <a:pt x="37025" y="762883"/>
                    </a:cubicBezTo>
                    <a:cubicBezTo>
                      <a:pt x="42783" y="777524"/>
                      <a:pt x="59293" y="784756"/>
                      <a:pt x="73959" y="779062"/>
                    </a:cubicBezTo>
                    <a:lnTo>
                      <a:pt x="1904973" y="58878"/>
                    </a:lnTo>
                    <a:cubicBezTo>
                      <a:pt x="1919589" y="53055"/>
                      <a:pt x="1926748" y="36513"/>
                      <a:pt x="1920989" y="21873"/>
                    </a:cubicBezTo>
                    <a:cubicBezTo>
                      <a:pt x="1915231" y="7232"/>
                      <a:pt x="1898721" y="0"/>
                      <a:pt x="1884055" y="5694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3" id="63"/>
              <p:cNvSpPr/>
              <p:nvPr/>
            </p:nvSpPr>
            <p:spPr>
              <a:xfrm flipH="false" flipV="false" rot="0">
                <a:off x="11838095" y="6675285"/>
                <a:ext cx="1927010" cy="1045668"/>
              </a:xfrm>
              <a:custGeom>
                <a:avLst/>
                <a:gdLst/>
                <a:ahLst/>
                <a:cxnLst/>
                <a:rect r="r" b="b" t="t" l="l"/>
                <a:pathLst>
                  <a:path h="1045668" w="1927010">
                    <a:moveTo>
                      <a:pt x="127000" y="982451"/>
                    </a:moveTo>
                    <a:cubicBezTo>
                      <a:pt x="126844" y="947492"/>
                      <a:pt x="98460" y="919235"/>
                      <a:pt x="63500" y="919235"/>
                    </a:cubicBezTo>
                    <a:cubicBezTo>
                      <a:pt x="28540" y="919235"/>
                      <a:pt x="157" y="947492"/>
                      <a:pt x="0" y="982451"/>
                    </a:cubicBezTo>
                    <a:cubicBezTo>
                      <a:pt x="157" y="1017411"/>
                      <a:pt x="28540" y="1045668"/>
                      <a:pt x="63500" y="1045668"/>
                    </a:cubicBezTo>
                    <a:cubicBezTo>
                      <a:pt x="98460" y="1045668"/>
                      <a:pt x="126844" y="1017411"/>
                      <a:pt x="127000" y="982451"/>
                    </a:cubicBezTo>
                    <a:close/>
                    <a:moveTo>
                      <a:pt x="50341" y="957087"/>
                    </a:moveTo>
                    <a:cubicBezTo>
                      <a:pt x="36410" y="964394"/>
                      <a:pt x="31004" y="981588"/>
                      <a:pt x="38249" y="995552"/>
                    </a:cubicBezTo>
                    <a:cubicBezTo>
                      <a:pt x="45494" y="1009516"/>
                      <a:pt x="62662" y="1014998"/>
                      <a:pt x="76659" y="1007817"/>
                    </a:cubicBezTo>
                    <a:lnTo>
                      <a:pt x="1907674" y="57911"/>
                    </a:lnTo>
                    <a:cubicBezTo>
                      <a:pt x="1921606" y="50604"/>
                      <a:pt x="1927011" y="33410"/>
                      <a:pt x="1919766" y="19446"/>
                    </a:cubicBezTo>
                    <a:cubicBezTo>
                      <a:pt x="1912521" y="5482"/>
                      <a:pt x="1895352" y="0"/>
                      <a:pt x="1881356" y="7182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4" id="64"/>
              <p:cNvSpPr/>
              <p:nvPr/>
            </p:nvSpPr>
            <p:spPr>
              <a:xfrm flipH="false" flipV="false" rot="0">
                <a:off x="13669110" y="5422590"/>
                <a:ext cx="1926876" cy="1348458"/>
              </a:xfrm>
              <a:custGeom>
                <a:avLst/>
                <a:gdLst/>
                <a:ahLst/>
                <a:cxnLst/>
                <a:rect r="r" b="b" t="t" l="l"/>
                <a:pathLst>
                  <a:path h="1348458" w="1926876">
                    <a:moveTo>
                      <a:pt x="127000" y="1285242"/>
                    </a:moveTo>
                    <a:cubicBezTo>
                      <a:pt x="126843" y="1250283"/>
                      <a:pt x="98459" y="1222025"/>
                      <a:pt x="63500" y="1222025"/>
                    </a:cubicBezTo>
                    <a:cubicBezTo>
                      <a:pt x="28541" y="1222025"/>
                      <a:pt x="156" y="1250283"/>
                      <a:pt x="0" y="1285242"/>
                    </a:cubicBezTo>
                    <a:cubicBezTo>
                      <a:pt x="156" y="1320201"/>
                      <a:pt x="28541" y="1348458"/>
                      <a:pt x="63500" y="1348458"/>
                    </a:cubicBezTo>
                    <a:cubicBezTo>
                      <a:pt x="98459" y="1348458"/>
                      <a:pt x="126843" y="1320201"/>
                      <a:pt x="127000" y="1285242"/>
                    </a:cubicBezTo>
                    <a:close/>
                    <a:moveTo>
                      <a:pt x="47364" y="1261659"/>
                    </a:moveTo>
                    <a:cubicBezTo>
                      <a:pt x="34421" y="1270600"/>
                      <a:pt x="31139" y="1288322"/>
                      <a:pt x="40022" y="1301306"/>
                    </a:cubicBezTo>
                    <a:cubicBezTo>
                      <a:pt x="48907" y="1314289"/>
                      <a:pt x="66614" y="1317651"/>
                      <a:pt x="79637" y="1308825"/>
                    </a:cubicBezTo>
                    <a:lnTo>
                      <a:pt x="1910651" y="55991"/>
                    </a:lnTo>
                    <a:cubicBezTo>
                      <a:pt x="1923594" y="47050"/>
                      <a:pt x="1926876" y="29328"/>
                      <a:pt x="1917991" y="16344"/>
                    </a:cubicBezTo>
                    <a:cubicBezTo>
                      <a:pt x="1909108" y="3361"/>
                      <a:pt x="1891401" y="0"/>
                      <a:pt x="1878378" y="8826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5" id="65"/>
              <p:cNvSpPr/>
              <p:nvPr/>
            </p:nvSpPr>
            <p:spPr>
              <a:xfrm flipH="false" flipV="false" rot="0">
                <a:off x="15500125" y="3770933"/>
                <a:ext cx="1926172" cy="1747282"/>
              </a:xfrm>
              <a:custGeom>
                <a:avLst/>
                <a:gdLst/>
                <a:ahLst/>
                <a:cxnLst/>
                <a:rect r="r" b="b" t="t" l="l"/>
                <a:pathLst>
                  <a:path h="1747282" w="1926172">
                    <a:moveTo>
                      <a:pt x="127000" y="1684065"/>
                    </a:moveTo>
                    <a:cubicBezTo>
                      <a:pt x="126844" y="1649106"/>
                      <a:pt x="98459" y="1620849"/>
                      <a:pt x="63500" y="1620849"/>
                    </a:cubicBezTo>
                    <a:cubicBezTo>
                      <a:pt x="28541" y="1620849"/>
                      <a:pt x="157" y="1649106"/>
                      <a:pt x="0" y="1684065"/>
                    </a:cubicBezTo>
                    <a:cubicBezTo>
                      <a:pt x="157" y="1719025"/>
                      <a:pt x="28541" y="1747282"/>
                      <a:pt x="63500" y="1747282"/>
                    </a:cubicBezTo>
                    <a:cubicBezTo>
                      <a:pt x="98459" y="1747282"/>
                      <a:pt x="126844" y="1719025"/>
                      <a:pt x="127000" y="1684065"/>
                    </a:cubicBezTo>
                    <a:close/>
                    <a:moveTo>
                      <a:pt x="44356" y="1662852"/>
                    </a:moveTo>
                    <a:cubicBezTo>
                      <a:pt x="32710" y="1673440"/>
                      <a:pt x="31820" y="1691453"/>
                      <a:pt x="42365" y="1703138"/>
                    </a:cubicBezTo>
                    <a:cubicBezTo>
                      <a:pt x="52910" y="1714823"/>
                      <a:pt x="70918" y="1715781"/>
                      <a:pt x="82643" y="1705280"/>
                    </a:cubicBezTo>
                    <a:lnTo>
                      <a:pt x="1913659" y="52916"/>
                    </a:lnTo>
                    <a:cubicBezTo>
                      <a:pt x="1925290" y="42324"/>
                      <a:pt x="1926173" y="24322"/>
                      <a:pt x="1915634" y="12643"/>
                    </a:cubicBezTo>
                    <a:cubicBezTo>
                      <a:pt x="1905093" y="964"/>
                      <a:pt x="1887096" y="0"/>
                      <a:pt x="1875369" y="10488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  <p:sp>
            <p:nvSpPr>
              <p:cNvPr name="Freeform 66" id="66"/>
              <p:cNvSpPr/>
              <p:nvPr/>
            </p:nvSpPr>
            <p:spPr>
              <a:xfrm flipH="false" flipV="false" rot="0">
                <a:off x="17331139" y="1559723"/>
                <a:ext cx="1958015" cy="2306129"/>
              </a:xfrm>
              <a:custGeom>
                <a:avLst/>
                <a:gdLst/>
                <a:ahLst/>
                <a:cxnLst/>
                <a:rect r="r" b="b" t="t" l="l"/>
                <a:pathLst>
                  <a:path h="2306129" w="1958015">
                    <a:moveTo>
                      <a:pt x="127000" y="2242912"/>
                    </a:moveTo>
                    <a:cubicBezTo>
                      <a:pt x="126843" y="2207953"/>
                      <a:pt x="98459" y="2179695"/>
                      <a:pt x="63500" y="2179695"/>
                    </a:cubicBezTo>
                    <a:cubicBezTo>
                      <a:pt x="28541" y="2179695"/>
                      <a:pt x="157" y="2207953"/>
                      <a:pt x="0" y="2242912"/>
                    </a:cubicBezTo>
                    <a:cubicBezTo>
                      <a:pt x="157" y="2277871"/>
                      <a:pt x="28541" y="2306129"/>
                      <a:pt x="63500" y="2306129"/>
                    </a:cubicBezTo>
                    <a:cubicBezTo>
                      <a:pt x="98459" y="2306129"/>
                      <a:pt x="126843" y="2277871"/>
                      <a:pt x="127000" y="2242912"/>
                    </a:cubicBezTo>
                    <a:close/>
                    <a:moveTo>
                      <a:pt x="41621" y="2224532"/>
                    </a:moveTo>
                    <a:cubicBezTo>
                      <a:pt x="31550" y="2236622"/>
                      <a:pt x="33150" y="2254578"/>
                      <a:pt x="45197" y="2264699"/>
                    </a:cubicBezTo>
                    <a:cubicBezTo>
                      <a:pt x="57245" y="2274820"/>
                      <a:pt x="75208" y="2273297"/>
                      <a:pt x="85379" y="2261291"/>
                    </a:cubicBezTo>
                    <a:lnTo>
                      <a:pt x="1916395" y="81596"/>
                    </a:lnTo>
                    <a:cubicBezTo>
                      <a:pt x="1926455" y="69505"/>
                      <a:pt x="1924853" y="51557"/>
                      <a:pt x="1912809" y="41440"/>
                    </a:cubicBezTo>
                    <a:cubicBezTo>
                      <a:pt x="1900765" y="31323"/>
                      <a:pt x="1882809" y="32841"/>
                      <a:pt x="1872636" y="44837"/>
                    </a:cubicBezTo>
                    <a:close/>
                    <a:moveTo>
                      <a:pt x="1958015" y="63217"/>
                    </a:moveTo>
                    <a:cubicBezTo>
                      <a:pt x="1957859" y="28257"/>
                      <a:pt x="1929475" y="0"/>
                      <a:pt x="1894515" y="0"/>
                    </a:cubicBezTo>
                    <a:cubicBezTo>
                      <a:pt x="1859556" y="0"/>
                      <a:pt x="1831172" y="28257"/>
                      <a:pt x="1831015" y="63217"/>
                    </a:cubicBezTo>
                    <a:cubicBezTo>
                      <a:pt x="1831172" y="98176"/>
                      <a:pt x="1859556" y="126433"/>
                      <a:pt x="1894515" y="126433"/>
                    </a:cubicBezTo>
                    <a:cubicBezTo>
                      <a:pt x="1929475" y="126433"/>
                      <a:pt x="1957859" y="98176"/>
                      <a:pt x="1958015" y="63217"/>
                    </a:cubicBezTo>
                    <a:close/>
                  </a:path>
                </a:pathLst>
              </a:custGeom>
              <a:solidFill>
                <a:srgbClr val="14961A"/>
              </a:solidFill>
            </p:spPr>
          </p:sp>
        </p:grpSp>
      </p:grpSp>
      <p:sp>
        <p:nvSpPr>
          <p:cNvPr name="TextBox 67" id="67"/>
          <p:cNvSpPr txBox="true"/>
          <p:nvPr/>
        </p:nvSpPr>
        <p:spPr>
          <a:xfrm rot="0">
            <a:off x="743804" y="3760121"/>
            <a:ext cx="753983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Aumento do Preço Combustíveis: 9,0% / ano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743804" y="4201446"/>
            <a:ext cx="8115300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Aumento do Preço Energia Elétrica: 31,9% / ano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5420970" y="-6253785"/>
            <a:ext cx="14564970" cy="14564970"/>
          </a:xfrm>
          <a:custGeom>
            <a:avLst/>
            <a:gdLst/>
            <a:ahLst/>
            <a:cxnLst/>
            <a:rect r="r" b="b" t="t" l="l"/>
            <a:pathLst>
              <a:path h="14564970" w="14564970">
                <a:moveTo>
                  <a:pt x="0" y="0"/>
                </a:moveTo>
                <a:lnTo>
                  <a:pt x="14564970" y="0"/>
                </a:lnTo>
                <a:lnTo>
                  <a:pt x="14564970" y="14564970"/>
                </a:lnTo>
                <a:lnTo>
                  <a:pt x="0" y="14564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67860" y="5508113"/>
            <a:ext cx="9869980" cy="9869980"/>
          </a:xfrm>
          <a:custGeom>
            <a:avLst/>
            <a:gdLst/>
            <a:ahLst/>
            <a:cxnLst/>
            <a:rect r="r" b="b" t="t" l="l"/>
            <a:pathLst>
              <a:path h="9869980" w="9869980">
                <a:moveTo>
                  <a:pt x="0" y="0"/>
                </a:moveTo>
                <a:lnTo>
                  <a:pt x="9869980" y="0"/>
                </a:lnTo>
                <a:lnTo>
                  <a:pt x="9869980" y="9869980"/>
                </a:lnTo>
                <a:lnTo>
                  <a:pt x="0" y="9869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2900" y="1118928"/>
            <a:ext cx="7531100" cy="4796616"/>
            <a:chOff x="0" y="0"/>
            <a:chExt cx="10041467" cy="639548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2202" r="0" b="2202"/>
            <a:stretch>
              <a:fillRect/>
            </a:stretch>
          </p:blipFill>
          <p:spPr>
            <a:xfrm flipH="false" flipV="false">
              <a:off x="0" y="0"/>
              <a:ext cx="10041467" cy="6395488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178555" y="1758850"/>
            <a:ext cx="7664392" cy="1045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0"/>
              </a:lnSpc>
              <a:spcBef>
                <a:spcPct val="0"/>
              </a:spcBef>
            </a:pPr>
            <a:r>
              <a:rPr lang="en-US" sz="6100">
                <a:solidFill>
                  <a:srgbClr val="000000"/>
                </a:solidFill>
                <a:latin typeface="Montserrat Classic Bold"/>
              </a:rPr>
              <a:t>VISÃO DO CLIENTE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8555" y="3505597"/>
            <a:ext cx="746561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Mobilidade à Combustão: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Doenças respiratórias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Mais gasto em combustível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Segurança Pública</a:t>
            </a:r>
          </a:p>
          <a:p>
            <a:pPr>
              <a:lnSpc>
                <a:spcPts val="34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363318" y="6382009"/>
            <a:ext cx="563047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Mobilidade Elétrica: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Aumento na Conta de Energia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Tempo de Recarga 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Segurança Pública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Custo elevado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Montserrat Classic"/>
              </a:rPr>
              <a:t>Autonomia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2867334" y="-4361769"/>
            <a:ext cx="12335518" cy="12335518"/>
          </a:xfrm>
          <a:custGeom>
            <a:avLst/>
            <a:gdLst/>
            <a:ahLst/>
            <a:cxnLst/>
            <a:rect r="r" b="b" t="t" l="l"/>
            <a:pathLst>
              <a:path h="12335518" w="12335518">
                <a:moveTo>
                  <a:pt x="0" y="0"/>
                </a:moveTo>
                <a:lnTo>
                  <a:pt x="12335518" y="0"/>
                </a:lnTo>
                <a:lnTo>
                  <a:pt x="12335518" y="12335518"/>
                </a:lnTo>
                <a:lnTo>
                  <a:pt x="0" y="123355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55117"/>
            <a:ext cx="7708783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Solução completa ao cliente: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Aluguel e Venda de Motos e Bikes Elétricas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Mão de Obra Especializada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Pontos de Recarga de Grande Cobertura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Rastreio contra furto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Ofertas Exclusivas para Trabalhadores de Delivery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Montserrat Classic"/>
              </a:rPr>
              <a:t>Plano de redução de custos de energia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268860">
            <a:off x="3756498" y="6177734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2"/>
                </a:lnTo>
                <a:lnTo>
                  <a:pt x="0" y="1108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25439" y="3633566"/>
            <a:ext cx="2861711" cy="6196558"/>
          </a:xfrm>
          <a:custGeom>
            <a:avLst/>
            <a:gdLst/>
            <a:ahLst/>
            <a:cxnLst/>
            <a:rect r="r" b="b" t="t" l="l"/>
            <a:pathLst>
              <a:path h="6196558" w="2861711">
                <a:moveTo>
                  <a:pt x="0" y="0"/>
                </a:moveTo>
                <a:lnTo>
                  <a:pt x="2861711" y="0"/>
                </a:lnTo>
                <a:lnTo>
                  <a:pt x="2861711" y="6196558"/>
                </a:lnTo>
                <a:lnTo>
                  <a:pt x="0" y="6196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77038"/>
            <a:ext cx="5147712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45605" y="2023213"/>
            <a:ext cx="6813695" cy="105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 Classic"/>
              </a:rPr>
              <a:t>Ofertamos aluguel, venda e planos de assinatura que consistem em prestação de serviços, cotas de recargas e coparticipação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45605" y="1282153"/>
            <a:ext cx="593962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 Bold"/>
              </a:rPr>
              <a:t>SERVIÇOS ESPECIALIZADOS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7000" y="6368746"/>
            <a:ext cx="1584041" cy="1222352"/>
          </a:xfrm>
          <a:custGeom>
            <a:avLst/>
            <a:gdLst/>
            <a:ahLst/>
            <a:cxnLst/>
            <a:rect r="r" b="b" t="t" l="l"/>
            <a:pathLst>
              <a:path h="1222352" w="1584041">
                <a:moveTo>
                  <a:pt x="0" y="0"/>
                </a:moveTo>
                <a:lnTo>
                  <a:pt x="1584041" y="0"/>
                </a:lnTo>
                <a:lnTo>
                  <a:pt x="1584041" y="1222351"/>
                </a:lnTo>
                <a:lnTo>
                  <a:pt x="0" y="122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42516" y="6530314"/>
            <a:ext cx="1798430" cy="899215"/>
          </a:xfrm>
          <a:custGeom>
            <a:avLst/>
            <a:gdLst/>
            <a:ahLst/>
            <a:cxnLst/>
            <a:rect r="r" b="b" t="t" l="l"/>
            <a:pathLst>
              <a:path h="899215" w="1798430">
                <a:moveTo>
                  <a:pt x="0" y="0"/>
                </a:moveTo>
                <a:lnTo>
                  <a:pt x="1798430" y="0"/>
                </a:lnTo>
                <a:lnTo>
                  <a:pt x="1798430" y="899215"/>
                </a:lnTo>
                <a:lnTo>
                  <a:pt x="0" y="89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8487" y="8196648"/>
            <a:ext cx="1601067" cy="1120160"/>
          </a:xfrm>
          <a:custGeom>
            <a:avLst/>
            <a:gdLst/>
            <a:ahLst/>
            <a:cxnLst/>
            <a:rect r="r" b="b" t="t" l="l"/>
            <a:pathLst>
              <a:path h="1120160" w="1601067">
                <a:moveTo>
                  <a:pt x="0" y="0"/>
                </a:moveTo>
                <a:lnTo>
                  <a:pt x="1601067" y="0"/>
                </a:lnTo>
                <a:lnTo>
                  <a:pt x="1601067" y="1120160"/>
                </a:lnTo>
                <a:lnTo>
                  <a:pt x="0" y="112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17142" y="6683003"/>
            <a:ext cx="2363529" cy="593837"/>
          </a:xfrm>
          <a:custGeom>
            <a:avLst/>
            <a:gdLst/>
            <a:ahLst/>
            <a:cxnLst/>
            <a:rect r="r" b="b" t="t" l="l"/>
            <a:pathLst>
              <a:path h="593837" w="2363529">
                <a:moveTo>
                  <a:pt x="0" y="0"/>
                </a:moveTo>
                <a:lnTo>
                  <a:pt x="2363528" y="0"/>
                </a:lnTo>
                <a:lnTo>
                  <a:pt x="2363528" y="593837"/>
                </a:lnTo>
                <a:lnTo>
                  <a:pt x="0" y="5938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283050" y="7896254"/>
            <a:ext cx="1717362" cy="1720948"/>
          </a:xfrm>
          <a:custGeom>
            <a:avLst/>
            <a:gdLst/>
            <a:ahLst/>
            <a:cxnLst/>
            <a:rect r="r" b="b" t="t" l="l"/>
            <a:pathLst>
              <a:path h="1720948" w="1717362">
                <a:moveTo>
                  <a:pt x="0" y="0"/>
                </a:moveTo>
                <a:lnTo>
                  <a:pt x="1717362" y="0"/>
                </a:lnTo>
                <a:lnTo>
                  <a:pt x="1717362" y="1720948"/>
                </a:lnTo>
                <a:lnTo>
                  <a:pt x="0" y="17209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7659180" y="3716033"/>
          <a:ext cx="7933971" cy="5362575"/>
        </p:xfrm>
        <a:graphic>
          <a:graphicData uri="http://schemas.openxmlformats.org/drawingml/2006/table">
            <a:tbl>
              <a:tblPr/>
              <a:tblGrid>
                <a:gridCol w="1882616"/>
                <a:gridCol w="1935211"/>
                <a:gridCol w="1896351"/>
                <a:gridCol w="2219792"/>
              </a:tblGrid>
              <a:tr h="10264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STANDARD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SILVER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GOLD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 Bold"/>
                        </a:rPr>
                        <a:t>PREMIER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Rastreio Antifurto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Rastreio Antifurto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Rastreio Antifurto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Rastreio Antifurto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1 revisão / 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 revisões / 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6 revisões / semestre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2000 kWh / mês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6000 kWh / mês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9000 kWh / mês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840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Montserrat Classic"/>
                        </a:rPr>
                        <a:t>Fazenda Solar (até 35% off)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74187" y="1228177"/>
            <a:ext cx="11516289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Ofertamos aluguel, venda e planos de assinatura que consistem em prestação de serviços, cotas de recargas e coparticipação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 Bold"/>
              </a:rPr>
              <a:t>SERVIÇOS ESPECIALIZADOS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42516" y="5786004"/>
            <a:ext cx="24977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"/>
              </a:rPr>
              <a:t>PARCEIROS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3730851" y="7881077"/>
            <a:ext cx="3736111" cy="1751302"/>
          </a:xfrm>
          <a:custGeom>
            <a:avLst/>
            <a:gdLst/>
            <a:ahLst/>
            <a:cxnLst/>
            <a:rect r="r" b="b" t="t" l="l"/>
            <a:pathLst>
              <a:path h="1751302" w="3736111">
                <a:moveTo>
                  <a:pt x="0" y="0"/>
                </a:moveTo>
                <a:lnTo>
                  <a:pt x="3736111" y="0"/>
                </a:lnTo>
                <a:lnTo>
                  <a:pt x="3736111" y="1751302"/>
                </a:lnTo>
                <a:lnTo>
                  <a:pt x="0" y="17513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7705" y="2799878"/>
            <a:ext cx="3241996" cy="7020003"/>
          </a:xfrm>
          <a:custGeom>
            <a:avLst/>
            <a:gdLst/>
            <a:ahLst/>
            <a:cxnLst/>
            <a:rect r="r" b="b" t="t" l="l"/>
            <a:pathLst>
              <a:path h="7020003" w="3241996">
                <a:moveTo>
                  <a:pt x="0" y="0"/>
                </a:moveTo>
                <a:lnTo>
                  <a:pt x="3241996" y="0"/>
                </a:lnTo>
                <a:lnTo>
                  <a:pt x="3241996" y="7020003"/>
                </a:lnTo>
                <a:lnTo>
                  <a:pt x="0" y="7020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87000" y="6368746"/>
            <a:ext cx="1584041" cy="1222352"/>
          </a:xfrm>
          <a:custGeom>
            <a:avLst/>
            <a:gdLst/>
            <a:ahLst/>
            <a:cxnLst/>
            <a:rect r="r" b="b" t="t" l="l"/>
            <a:pathLst>
              <a:path h="1222352" w="1584041">
                <a:moveTo>
                  <a:pt x="0" y="0"/>
                </a:moveTo>
                <a:lnTo>
                  <a:pt x="1584041" y="0"/>
                </a:lnTo>
                <a:lnTo>
                  <a:pt x="1584041" y="1222351"/>
                </a:lnTo>
                <a:lnTo>
                  <a:pt x="0" y="12223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2516" y="6530314"/>
            <a:ext cx="1798430" cy="899215"/>
          </a:xfrm>
          <a:custGeom>
            <a:avLst/>
            <a:gdLst/>
            <a:ahLst/>
            <a:cxnLst/>
            <a:rect r="r" b="b" t="t" l="l"/>
            <a:pathLst>
              <a:path h="899215" w="1798430">
                <a:moveTo>
                  <a:pt x="0" y="0"/>
                </a:moveTo>
                <a:lnTo>
                  <a:pt x="1798430" y="0"/>
                </a:lnTo>
                <a:lnTo>
                  <a:pt x="1798430" y="899215"/>
                </a:lnTo>
                <a:lnTo>
                  <a:pt x="0" y="8992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8487" y="8196648"/>
            <a:ext cx="1601067" cy="1120160"/>
          </a:xfrm>
          <a:custGeom>
            <a:avLst/>
            <a:gdLst/>
            <a:ahLst/>
            <a:cxnLst/>
            <a:rect r="r" b="b" t="t" l="l"/>
            <a:pathLst>
              <a:path h="1120160" w="1601067">
                <a:moveTo>
                  <a:pt x="0" y="0"/>
                </a:moveTo>
                <a:lnTo>
                  <a:pt x="1601067" y="0"/>
                </a:lnTo>
                <a:lnTo>
                  <a:pt x="1601067" y="1120160"/>
                </a:lnTo>
                <a:lnTo>
                  <a:pt x="0" y="1120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17142" y="6683003"/>
            <a:ext cx="2363529" cy="593837"/>
          </a:xfrm>
          <a:custGeom>
            <a:avLst/>
            <a:gdLst/>
            <a:ahLst/>
            <a:cxnLst/>
            <a:rect r="r" b="b" t="t" l="l"/>
            <a:pathLst>
              <a:path h="593837" w="2363529">
                <a:moveTo>
                  <a:pt x="0" y="0"/>
                </a:moveTo>
                <a:lnTo>
                  <a:pt x="2363528" y="0"/>
                </a:lnTo>
                <a:lnTo>
                  <a:pt x="2363528" y="593837"/>
                </a:lnTo>
                <a:lnTo>
                  <a:pt x="0" y="5938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83050" y="7896254"/>
            <a:ext cx="1717362" cy="1720948"/>
          </a:xfrm>
          <a:custGeom>
            <a:avLst/>
            <a:gdLst/>
            <a:ahLst/>
            <a:cxnLst/>
            <a:rect r="r" b="b" t="t" l="l"/>
            <a:pathLst>
              <a:path h="1720948" w="1717362">
                <a:moveTo>
                  <a:pt x="0" y="0"/>
                </a:moveTo>
                <a:lnTo>
                  <a:pt x="1717362" y="0"/>
                </a:lnTo>
                <a:lnTo>
                  <a:pt x="1717362" y="1720948"/>
                </a:lnTo>
                <a:lnTo>
                  <a:pt x="0" y="172094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034526" y="4503528"/>
            <a:ext cx="4980324" cy="3730436"/>
          </a:xfrm>
          <a:custGeom>
            <a:avLst/>
            <a:gdLst/>
            <a:ahLst/>
            <a:cxnLst/>
            <a:rect r="r" b="b" t="t" l="l"/>
            <a:pathLst>
              <a:path h="3730436" w="4980324">
                <a:moveTo>
                  <a:pt x="0" y="0"/>
                </a:moveTo>
                <a:lnTo>
                  <a:pt x="4980324" y="0"/>
                </a:lnTo>
                <a:lnTo>
                  <a:pt x="4980324" y="3730436"/>
                </a:lnTo>
                <a:lnTo>
                  <a:pt x="0" y="37304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730851" y="7881077"/>
            <a:ext cx="3736111" cy="1751302"/>
          </a:xfrm>
          <a:custGeom>
            <a:avLst/>
            <a:gdLst/>
            <a:ahLst/>
            <a:cxnLst/>
            <a:rect r="r" b="b" t="t" l="l"/>
            <a:pathLst>
              <a:path h="1751302" w="3736111">
                <a:moveTo>
                  <a:pt x="0" y="0"/>
                </a:moveTo>
                <a:lnTo>
                  <a:pt x="3736111" y="0"/>
                </a:lnTo>
                <a:lnTo>
                  <a:pt x="3736111" y="1751302"/>
                </a:lnTo>
                <a:lnTo>
                  <a:pt x="0" y="175130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74187" y="1228177"/>
            <a:ext cx="1083263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Da mesma forma que para serviços especializados, nossa solução conta com um sistema de para recarga ágil por meio de troca de bateria e rastreamento antifurto assegurado por um de nossos parceiros.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29800"/>
                </a:solidFill>
                <a:latin typeface="Montserrat Classic Bold"/>
              </a:rPr>
              <a:t>COBERTURA E AGILIDADE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42516" y="5786004"/>
            <a:ext cx="249770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3131"/>
                </a:solidFill>
                <a:latin typeface="Montserrat Classic"/>
              </a:rPr>
              <a:t>PARCEIROS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86439" y="4786020"/>
            <a:ext cx="1584041" cy="1222352"/>
          </a:xfrm>
          <a:custGeom>
            <a:avLst/>
            <a:gdLst/>
            <a:ahLst/>
            <a:cxnLst/>
            <a:rect r="r" b="b" t="t" l="l"/>
            <a:pathLst>
              <a:path h="1222352" w="1584041">
                <a:moveTo>
                  <a:pt x="0" y="0"/>
                </a:moveTo>
                <a:lnTo>
                  <a:pt x="1584041" y="0"/>
                </a:lnTo>
                <a:lnTo>
                  <a:pt x="1584041" y="1222351"/>
                </a:lnTo>
                <a:lnTo>
                  <a:pt x="0" y="122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72050" y="6979921"/>
            <a:ext cx="1798430" cy="899215"/>
          </a:xfrm>
          <a:custGeom>
            <a:avLst/>
            <a:gdLst/>
            <a:ahLst/>
            <a:cxnLst/>
            <a:rect r="r" b="b" t="t" l="l"/>
            <a:pathLst>
              <a:path h="899215" w="1798430">
                <a:moveTo>
                  <a:pt x="0" y="0"/>
                </a:moveTo>
                <a:lnTo>
                  <a:pt x="1798430" y="0"/>
                </a:lnTo>
                <a:lnTo>
                  <a:pt x="1798430" y="899215"/>
                </a:lnTo>
                <a:lnTo>
                  <a:pt x="0" y="8992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96696" y="8850686"/>
            <a:ext cx="2363529" cy="593837"/>
          </a:xfrm>
          <a:custGeom>
            <a:avLst/>
            <a:gdLst/>
            <a:ahLst/>
            <a:cxnLst/>
            <a:rect r="r" b="b" t="t" l="l"/>
            <a:pathLst>
              <a:path h="593837" w="2363529">
                <a:moveTo>
                  <a:pt x="0" y="0"/>
                </a:moveTo>
                <a:lnTo>
                  <a:pt x="2363528" y="0"/>
                </a:lnTo>
                <a:lnTo>
                  <a:pt x="2363528" y="593837"/>
                </a:lnTo>
                <a:lnTo>
                  <a:pt x="0" y="5938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82584" y="4114423"/>
            <a:ext cx="4302801" cy="4302801"/>
          </a:xfrm>
          <a:custGeom>
            <a:avLst/>
            <a:gdLst/>
            <a:ahLst/>
            <a:cxnLst/>
            <a:rect r="r" b="b" t="t" l="l"/>
            <a:pathLst>
              <a:path h="4302801" w="4302801">
                <a:moveTo>
                  <a:pt x="0" y="0"/>
                </a:moveTo>
                <a:lnTo>
                  <a:pt x="4302801" y="0"/>
                </a:lnTo>
                <a:lnTo>
                  <a:pt x="4302801" y="4302801"/>
                </a:lnTo>
                <a:lnTo>
                  <a:pt x="0" y="4302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923432">
            <a:off x="3688680" y="4681293"/>
            <a:ext cx="2682459" cy="924413"/>
          </a:xfrm>
          <a:custGeom>
            <a:avLst/>
            <a:gdLst/>
            <a:ahLst/>
            <a:cxnLst/>
            <a:rect r="r" b="b" t="t" l="l"/>
            <a:pathLst>
              <a:path h="924413" w="2682459">
                <a:moveTo>
                  <a:pt x="0" y="0"/>
                </a:moveTo>
                <a:lnTo>
                  <a:pt x="2682458" y="0"/>
                </a:lnTo>
                <a:lnTo>
                  <a:pt x="2682458" y="924414"/>
                </a:lnTo>
                <a:lnTo>
                  <a:pt x="0" y="9244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08830" y="4547886"/>
            <a:ext cx="4302801" cy="4302801"/>
          </a:xfrm>
          <a:custGeom>
            <a:avLst/>
            <a:gdLst/>
            <a:ahLst/>
            <a:cxnLst/>
            <a:rect r="r" b="b" t="t" l="l"/>
            <a:pathLst>
              <a:path h="4302801" w="4302801">
                <a:moveTo>
                  <a:pt x="0" y="0"/>
                </a:moveTo>
                <a:lnTo>
                  <a:pt x="4302801" y="0"/>
                </a:lnTo>
                <a:lnTo>
                  <a:pt x="4302801" y="4302800"/>
                </a:lnTo>
                <a:lnTo>
                  <a:pt x="0" y="4302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33985" y="4955499"/>
            <a:ext cx="4302801" cy="4302801"/>
          </a:xfrm>
          <a:custGeom>
            <a:avLst/>
            <a:gdLst/>
            <a:ahLst/>
            <a:cxnLst/>
            <a:rect r="r" b="b" t="t" l="l"/>
            <a:pathLst>
              <a:path h="4302801" w="4302801">
                <a:moveTo>
                  <a:pt x="0" y="0"/>
                </a:moveTo>
                <a:lnTo>
                  <a:pt x="4302800" y="0"/>
                </a:lnTo>
                <a:lnTo>
                  <a:pt x="4302800" y="4302801"/>
                </a:lnTo>
                <a:lnTo>
                  <a:pt x="0" y="430280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344438">
            <a:off x="3868353" y="9230748"/>
            <a:ext cx="2682459" cy="924413"/>
          </a:xfrm>
          <a:custGeom>
            <a:avLst/>
            <a:gdLst/>
            <a:ahLst/>
            <a:cxnLst/>
            <a:rect r="r" b="b" t="t" l="l"/>
            <a:pathLst>
              <a:path h="924413" w="2682459">
                <a:moveTo>
                  <a:pt x="2682458" y="0"/>
                </a:moveTo>
                <a:lnTo>
                  <a:pt x="0" y="0"/>
                </a:lnTo>
                <a:lnTo>
                  <a:pt x="0" y="924413"/>
                </a:lnTo>
                <a:lnTo>
                  <a:pt x="2682458" y="924413"/>
                </a:lnTo>
                <a:lnTo>
                  <a:pt x="268245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31161">
            <a:off x="9760224" y="6979921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5" y="0"/>
                </a:lnTo>
                <a:lnTo>
                  <a:pt x="2240495" y="677750"/>
                </a:lnTo>
                <a:lnTo>
                  <a:pt x="0" y="677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737888">
            <a:off x="5013619" y="6241128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5" y="0"/>
                </a:lnTo>
                <a:lnTo>
                  <a:pt x="2240495" y="677749"/>
                </a:lnTo>
                <a:lnTo>
                  <a:pt x="0" y="6777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82435">
            <a:off x="5053940" y="7110597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5" y="0"/>
                </a:lnTo>
                <a:lnTo>
                  <a:pt x="2240495" y="677750"/>
                </a:lnTo>
                <a:lnTo>
                  <a:pt x="0" y="677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1261716">
            <a:off x="5057271" y="8174557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4" y="0"/>
                </a:lnTo>
                <a:lnTo>
                  <a:pt x="2240494" y="677749"/>
                </a:lnTo>
                <a:lnTo>
                  <a:pt x="0" y="6777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383731" y="6692631"/>
            <a:ext cx="1651703" cy="1102512"/>
          </a:xfrm>
          <a:custGeom>
            <a:avLst/>
            <a:gdLst/>
            <a:ahLst/>
            <a:cxnLst/>
            <a:rect r="r" b="b" t="t" l="l"/>
            <a:pathLst>
              <a:path h="1102512" w="1651703">
                <a:moveTo>
                  <a:pt x="0" y="0"/>
                </a:moveTo>
                <a:lnTo>
                  <a:pt x="1651702" y="0"/>
                </a:lnTo>
                <a:lnTo>
                  <a:pt x="1651702" y="1102511"/>
                </a:lnTo>
                <a:lnTo>
                  <a:pt x="0" y="1102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383731" y="7243887"/>
            <a:ext cx="1651703" cy="1102512"/>
          </a:xfrm>
          <a:custGeom>
            <a:avLst/>
            <a:gdLst/>
            <a:ahLst/>
            <a:cxnLst/>
            <a:rect r="r" b="b" t="t" l="l"/>
            <a:pathLst>
              <a:path h="1102512" w="1651703">
                <a:moveTo>
                  <a:pt x="0" y="0"/>
                </a:moveTo>
                <a:lnTo>
                  <a:pt x="1651702" y="0"/>
                </a:lnTo>
                <a:lnTo>
                  <a:pt x="1651702" y="1102511"/>
                </a:lnTo>
                <a:lnTo>
                  <a:pt x="0" y="110251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783117" y="9138373"/>
            <a:ext cx="643315" cy="1109164"/>
          </a:xfrm>
          <a:custGeom>
            <a:avLst/>
            <a:gdLst/>
            <a:ahLst/>
            <a:cxnLst/>
            <a:rect r="r" b="b" t="t" l="l"/>
            <a:pathLst>
              <a:path h="1109164" w="643315">
                <a:moveTo>
                  <a:pt x="0" y="0"/>
                </a:moveTo>
                <a:lnTo>
                  <a:pt x="643315" y="0"/>
                </a:lnTo>
                <a:lnTo>
                  <a:pt x="643315" y="1109163"/>
                </a:lnTo>
                <a:lnTo>
                  <a:pt x="0" y="110916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5104774" y="4260371"/>
            <a:ext cx="643315" cy="1109164"/>
          </a:xfrm>
          <a:custGeom>
            <a:avLst/>
            <a:gdLst/>
            <a:ahLst/>
            <a:cxnLst/>
            <a:rect r="r" b="b" t="t" l="l"/>
            <a:pathLst>
              <a:path h="1109164" w="643315">
                <a:moveTo>
                  <a:pt x="0" y="0"/>
                </a:moveTo>
                <a:lnTo>
                  <a:pt x="643315" y="0"/>
                </a:lnTo>
                <a:lnTo>
                  <a:pt x="643315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4461459" y="4417731"/>
            <a:ext cx="643315" cy="1109164"/>
          </a:xfrm>
          <a:custGeom>
            <a:avLst/>
            <a:gdLst/>
            <a:ahLst/>
            <a:cxnLst/>
            <a:rect r="r" b="b" t="t" l="l"/>
            <a:pathLst>
              <a:path h="1109164" w="643315">
                <a:moveTo>
                  <a:pt x="0" y="0"/>
                </a:moveTo>
                <a:lnTo>
                  <a:pt x="643315" y="0"/>
                </a:lnTo>
                <a:lnTo>
                  <a:pt x="643315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392118" y="8889941"/>
            <a:ext cx="643315" cy="1109164"/>
          </a:xfrm>
          <a:custGeom>
            <a:avLst/>
            <a:gdLst/>
            <a:ahLst/>
            <a:cxnLst/>
            <a:rect r="r" b="b" t="t" l="l"/>
            <a:pathLst>
              <a:path h="1109164" w="643315">
                <a:moveTo>
                  <a:pt x="0" y="0"/>
                </a:moveTo>
                <a:lnTo>
                  <a:pt x="643315" y="0"/>
                </a:lnTo>
                <a:lnTo>
                  <a:pt x="643315" y="1109164"/>
                </a:lnTo>
                <a:lnTo>
                  <a:pt x="0" y="11091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878895">
            <a:off x="9419764" y="5481271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5" y="0"/>
                </a:lnTo>
                <a:lnTo>
                  <a:pt x="2240495" y="677750"/>
                </a:lnTo>
                <a:lnTo>
                  <a:pt x="0" y="677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-1341096">
            <a:off x="9852553" y="8366216"/>
            <a:ext cx="2240495" cy="677750"/>
          </a:xfrm>
          <a:custGeom>
            <a:avLst/>
            <a:gdLst/>
            <a:ahLst/>
            <a:cxnLst/>
            <a:rect r="r" b="b" t="t" l="l"/>
            <a:pathLst>
              <a:path h="677750" w="2240495">
                <a:moveTo>
                  <a:pt x="0" y="0"/>
                </a:moveTo>
                <a:lnTo>
                  <a:pt x="2240494" y="0"/>
                </a:lnTo>
                <a:lnTo>
                  <a:pt x="2240494" y="677749"/>
                </a:lnTo>
                <a:lnTo>
                  <a:pt x="0" y="6777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66747" y="6071109"/>
            <a:ext cx="2745438" cy="2716840"/>
          </a:xfrm>
          <a:custGeom>
            <a:avLst/>
            <a:gdLst/>
            <a:ahLst/>
            <a:cxnLst/>
            <a:rect r="r" b="b" t="t" l="l"/>
            <a:pathLst>
              <a:path h="2716840" w="2745438">
                <a:moveTo>
                  <a:pt x="0" y="0"/>
                </a:moveTo>
                <a:lnTo>
                  <a:pt x="2745439" y="0"/>
                </a:lnTo>
                <a:lnTo>
                  <a:pt x="2745439" y="2716840"/>
                </a:lnTo>
                <a:lnTo>
                  <a:pt x="0" y="27168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174187" y="1228177"/>
            <a:ext cx="1083263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Focando no futuro, objetivamos parcerias com fazendas solares para contribuir na expansão da matriz energética, garantindo a demanda de energia e seu baixo custo por meio da microgeração.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Montserrat Classic Bold"/>
              </a:rPr>
              <a:t>PLANOS ECONÔMICOS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563804" y="4955499"/>
            <a:ext cx="1651703" cy="1102512"/>
          </a:xfrm>
          <a:custGeom>
            <a:avLst/>
            <a:gdLst/>
            <a:ahLst/>
            <a:cxnLst/>
            <a:rect r="r" b="b" t="t" l="l"/>
            <a:pathLst>
              <a:path h="1102512" w="1651703">
                <a:moveTo>
                  <a:pt x="0" y="0"/>
                </a:moveTo>
                <a:lnTo>
                  <a:pt x="1651703" y="0"/>
                </a:lnTo>
                <a:lnTo>
                  <a:pt x="1651703" y="1102512"/>
                </a:lnTo>
                <a:lnTo>
                  <a:pt x="0" y="1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714160" y="6647223"/>
            <a:ext cx="1651703" cy="1102512"/>
          </a:xfrm>
          <a:custGeom>
            <a:avLst/>
            <a:gdLst/>
            <a:ahLst/>
            <a:cxnLst/>
            <a:rect r="r" b="b" t="t" l="l"/>
            <a:pathLst>
              <a:path h="1102512" w="1651703">
                <a:moveTo>
                  <a:pt x="0" y="0"/>
                </a:moveTo>
                <a:lnTo>
                  <a:pt x="1651703" y="0"/>
                </a:lnTo>
                <a:lnTo>
                  <a:pt x="1651703" y="1102512"/>
                </a:lnTo>
                <a:lnTo>
                  <a:pt x="0" y="1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938803" y="8204717"/>
            <a:ext cx="1651703" cy="1102512"/>
          </a:xfrm>
          <a:custGeom>
            <a:avLst/>
            <a:gdLst/>
            <a:ahLst/>
            <a:cxnLst/>
            <a:rect r="r" b="b" t="t" l="l"/>
            <a:pathLst>
              <a:path h="1102512" w="1651703">
                <a:moveTo>
                  <a:pt x="0" y="0"/>
                </a:moveTo>
                <a:lnTo>
                  <a:pt x="1651703" y="0"/>
                </a:lnTo>
                <a:lnTo>
                  <a:pt x="1651703" y="1102512"/>
                </a:lnTo>
                <a:lnTo>
                  <a:pt x="0" y="1102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4187" y="1228177"/>
            <a:ext cx="1083263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Focando no futuro, objetivamos parcerias com fazendas solares para contribuir na expansão da matriz energética, garantindo a demanda de energia e seu baixo custo por meio da microgeração.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Montserrat Classic Bold"/>
              </a:rPr>
              <a:t>PLANOS ECONÔMICOS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4187" y="3651081"/>
            <a:ext cx="8506519" cy="369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Matriz Energética Brasileira: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 Medium"/>
              </a:rPr>
              <a:t>100,16 TWh / ano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398,3 milhões de toneladas CO2 / ano</a:t>
            </a: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3,98 milhões de toneladas CO2/ TWh</a:t>
            </a:r>
          </a:p>
          <a:p>
            <a:pPr>
              <a:lnSpc>
                <a:spcPts val="4899"/>
              </a:lnSpc>
            </a:p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3,98 toneladas CO2 / MWh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44663" y="8079997"/>
            <a:ext cx="9575784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Montserrat Classic Bold"/>
              </a:rPr>
              <a:t>Potencial ESG: R$39,83 bilhões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99540">
            <a:off x="-3554224" y="-3172224"/>
            <a:ext cx="8581781" cy="8581781"/>
          </a:xfrm>
          <a:custGeom>
            <a:avLst/>
            <a:gdLst/>
            <a:ahLst/>
            <a:cxnLst/>
            <a:rect r="r" b="b" t="t" l="l"/>
            <a:pathLst>
              <a:path h="8581781" w="8581781">
                <a:moveTo>
                  <a:pt x="0" y="0"/>
                </a:moveTo>
                <a:lnTo>
                  <a:pt x="8581781" y="0"/>
                </a:lnTo>
                <a:lnTo>
                  <a:pt x="8581781" y="8581780"/>
                </a:lnTo>
                <a:lnTo>
                  <a:pt x="0" y="858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16270936" y="1476190"/>
            <a:ext cx="10511311" cy="10511311"/>
          </a:xfrm>
          <a:custGeom>
            <a:avLst/>
            <a:gdLst/>
            <a:ahLst/>
            <a:cxnLst/>
            <a:rect r="r" b="b" t="t" l="l"/>
            <a:pathLst>
              <a:path h="10511311" w="10511311">
                <a:moveTo>
                  <a:pt x="0" y="0"/>
                </a:moveTo>
                <a:lnTo>
                  <a:pt x="10511311" y="0"/>
                </a:lnTo>
                <a:lnTo>
                  <a:pt x="10511311" y="10511311"/>
                </a:lnTo>
                <a:lnTo>
                  <a:pt x="0" y="105113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68860">
            <a:off x="770048" y="3057900"/>
            <a:ext cx="6484275" cy="1108222"/>
          </a:xfrm>
          <a:custGeom>
            <a:avLst/>
            <a:gdLst/>
            <a:ahLst/>
            <a:cxnLst/>
            <a:rect r="r" b="b" t="t" l="l"/>
            <a:pathLst>
              <a:path h="1108222" w="6484275">
                <a:moveTo>
                  <a:pt x="0" y="0"/>
                </a:moveTo>
                <a:lnTo>
                  <a:pt x="6484275" y="0"/>
                </a:lnTo>
                <a:lnTo>
                  <a:pt x="6484275" y="1108221"/>
                </a:lnTo>
                <a:lnTo>
                  <a:pt x="0" y="1108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01395" y="7985308"/>
            <a:ext cx="1631013" cy="1614024"/>
          </a:xfrm>
          <a:custGeom>
            <a:avLst/>
            <a:gdLst/>
            <a:ahLst/>
            <a:cxnLst/>
            <a:rect r="r" b="b" t="t" l="l"/>
            <a:pathLst>
              <a:path h="1614024" w="1631013">
                <a:moveTo>
                  <a:pt x="0" y="0"/>
                </a:moveTo>
                <a:lnTo>
                  <a:pt x="1631014" y="0"/>
                </a:lnTo>
                <a:lnTo>
                  <a:pt x="1631014" y="1614024"/>
                </a:lnTo>
                <a:lnTo>
                  <a:pt x="0" y="16140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69260" y="6023567"/>
            <a:ext cx="2095284" cy="1108754"/>
          </a:xfrm>
          <a:custGeom>
            <a:avLst/>
            <a:gdLst/>
            <a:ahLst/>
            <a:cxnLst/>
            <a:rect r="r" b="b" t="t" l="l"/>
            <a:pathLst>
              <a:path h="1108754" w="2095284">
                <a:moveTo>
                  <a:pt x="0" y="0"/>
                </a:moveTo>
                <a:lnTo>
                  <a:pt x="2095284" y="0"/>
                </a:lnTo>
                <a:lnTo>
                  <a:pt x="2095284" y="1108754"/>
                </a:lnTo>
                <a:lnTo>
                  <a:pt x="0" y="1108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55236" y="1142452"/>
            <a:ext cx="4954346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FFFFFF"/>
                </a:solidFill>
                <a:latin typeface="Montserrat Classic Bold"/>
              </a:rPr>
              <a:t>SOLUÇÃO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174187" y="1228177"/>
            <a:ext cx="10832637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Montserrat Classic"/>
              </a:rPr>
              <a:t>Focando no futuro, objetivamos parcerias com os principais aplicativos de delivery para subsidiar o desconto exclusivo para os clientes e ter ganhos de ESG.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174187" y="594791"/>
            <a:ext cx="574625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DE59"/>
                </a:solidFill>
                <a:latin typeface="Montserrat Classic Bold"/>
              </a:rPr>
              <a:t>PLANOS ECONÔMICOS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421687">
            <a:off x="2995154" y="7041007"/>
            <a:ext cx="1642888" cy="496974"/>
          </a:xfrm>
          <a:custGeom>
            <a:avLst/>
            <a:gdLst/>
            <a:ahLst/>
            <a:cxnLst/>
            <a:rect r="r" b="b" t="t" l="l"/>
            <a:pathLst>
              <a:path h="496974" w="1642888">
                <a:moveTo>
                  <a:pt x="0" y="0"/>
                </a:moveTo>
                <a:lnTo>
                  <a:pt x="1642888" y="0"/>
                </a:lnTo>
                <a:lnTo>
                  <a:pt x="1642888" y="496973"/>
                </a:lnTo>
                <a:lnTo>
                  <a:pt x="0" y="4969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479942">
            <a:off x="2993293" y="8543833"/>
            <a:ext cx="1642888" cy="496974"/>
          </a:xfrm>
          <a:custGeom>
            <a:avLst/>
            <a:gdLst/>
            <a:ahLst/>
            <a:cxnLst/>
            <a:rect r="r" b="b" t="t" l="l"/>
            <a:pathLst>
              <a:path h="496974" w="1642888">
                <a:moveTo>
                  <a:pt x="0" y="0"/>
                </a:moveTo>
                <a:lnTo>
                  <a:pt x="1642888" y="0"/>
                </a:lnTo>
                <a:lnTo>
                  <a:pt x="1642888" y="496974"/>
                </a:lnTo>
                <a:lnTo>
                  <a:pt x="0" y="4969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97251" y="7590972"/>
            <a:ext cx="2390454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000000"/>
                </a:solidFill>
                <a:latin typeface="Montserrat Classic"/>
              </a:rPr>
              <a:t>1 / 3,5 off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040086" y="9303792"/>
            <a:ext cx="7550419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000000"/>
                </a:solidFill>
                <a:latin typeface="Montserrat Classic"/>
              </a:rPr>
              <a:t>Custo parceria: R$2.500 / moto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73270" y="3271968"/>
            <a:ext cx="755041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Moto: 5,5 g/km CO2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73270" y="4077688"/>
            <a:ext cx="817396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Equivale a 25,5 toneladas CO2 / ano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15296" y="4881599"/>
            <a:ext cx="755041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R$2.550 / ano para compensar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73270" y="5590233"/>
            <a:ext cx="7092698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Montserrat Classic"/>
              </a:rPr>
              <a:t>Potencial ESG: 7 milhões de motos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92478" y="6492219"/>
            <a:ext cx="9185077" cy="75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000000"/>
                </a:solidFill>
                <a:latin typeface="Montserrat Classic Bold"/>
              </a:rPr>
              <a:t>Equivale a R$1,05 bilhão em ESG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73270" y="7723053"/>
            <a:ext cx="311031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Montserrat Classic"/>
              </a:rPr>
              <a:t>Payback: 1 ano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DAFg8Yvsn6M</dc:identifier>
  <dcterms:modified xsi:type="dcterms:W3CDTF">2011-08-01T06:04:30Z</dcterms:modified>
  <cp:revision>1</cp:revision>
  <dc:title>Find.Mobils Startup Pitch Presentation</dc:title>
</cp:coreProperties>
</file>